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20.xml" ContentType="application/vnd.openxmlformats-officedocument.presentationml.tags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22.xml" ContentType="application/vnd.openxmlformats-officedocument.presentationml.tag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tags/tag24.xml" ContentType="application/vnd.openxmlformats-officedocument.presentationml.tags+xml"/>
  <Override PartName="/ppt/charts/chart14.xml" ContentType="application/vnd.openxmlformats-officedocument.drawingml.chart+xml"/>
  <Override PartName="/ppt/tags/tag25.xml" ContentType="application/vnd.openxmlformats-officedocument.presentationml.tags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charts/chart16.xml" ContentType="application/vnd.openxmlformats-officedocument.drawingml.chart+xml"/>
  <Override PartName="/ppt/tags/tag27.xml" ContentType="application/vnd.openxmlformats-officedocument.presentationml.tags+xml"/>
  <Override PartName="/ppt/charts/chart17.xml" ContentType="application/vnd.openxmlformats-officedocument.drawingml.chart+xml"/>
  <Override PartName="/ppt/tags/tag28.xml" ContentType="application/vnd.openxmlformats-officedocument.presentationml.tags+xml"/>
  <Override PartName="/ppt/charts/chart18.xml" ContentType="application/vnd.openxmlformats-officedocument.drawingml.chart+xml"/>
  <Override PartName="/ppt/tags/tag29.xml" ContentType="application/vnd.openxmlformats-officedocument.presentationml.tags+xml"/>
  <Override PartName="/ppt/charts/chart19.xml" ContentType="application/vnd.openxmlformats-officedocument.drawingml.chart+xml"/>
  <Override PartName="/ppt/tags/tag30.xml" ContentType="application/vnd.openxmlformats-officedocument.presentationml.tags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22" r:id="rId3"/>
    <p:sldMasterId id="2147483735" r:id="rId4"/>
    <p:sldMasterId id="2147483748" r:id="rId5"/>
  </p:sldMasterIdLst>
  <p:notesMasterIdLst>
    <p:notesMasterId r:id="rId37"/>
  </p:notesMasterIdLst>
  <p:sldIdLst>
    <p:sldId id="365" r:id="rId6"/>
    <p:sldId id="259" r:id="rId7"/>
    <p:sldId id="295" r:id="rId8"/>
    <p:sldId id="299" r:id="rId9"/>
    <p:sldId id="336" r:id="rId10"/>
    <p:sldId id="359" r:id="rId11"/>
    <p:sldId id="320" r:id="rId12"/>
    <p:sldId id="370" r:id="rId13"/>
    <p:sldId id="352" r:id="rId14"/>
    <p:sldId id="354" r:id="rId15"/>
    <p:sldId id="309" r:id="rId16"/>
    <p:sldId id="360" r:id="rId17"/>
    <p:sldId id="311" r:id="rId18"/>
    <p:sldId id="312" r:id="rId19"/>
    <p:sldId id="313" r:id="rId20"/>
    <p:sldId id="348" r:id="rId21"/>
    <p:sldId id="300" r:id="rId22"/>
    <p:sldId id="305" r:id="rId23"/>
    <p:sldId id="369" r:id="rId24"/>
    <p:sldId id="371" r:id="rId25"/>
    <p:sldId id="307" r:id="rId26"/>
    <p:sldId id="308" r:id="rId27"/>
    <p:sldId id="361" r:id="rId28"/>
    <p:sldId id="362" r:id="rId29"/>
    <p:sldId id="363" r:id="rId30"/>
    <p:sldId id="290" r:id="rId31"/>
    <p:sldId id="364" r:id="rId32"/>
    <p:sldId id="366" r:id="rId33"/>
    <p:sldId id="367" r:id="rId34"/>
    <p:sldId id="368" r:id="rId35"/>
    <p:sldId id="304" r:id="rId36"/>
  </p:sldIdLst>
  <p:sldSz cx="9144000" cy="6858000" type="screen4x3"/>
  <p:notesSz cx="6710363" cy="984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99CC00"/>
    <a:srgbClr val="33CC33"/>
    <a:srgbClr val="66FF33"/>
    <a:srgbClr val="FF6600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43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baseline="0" dirty="0" smtClean="0">
                <a:effectLst/>
              </a:rPr>
              <a:t>Uopšteno gledano, da li mislite da stvari u Srbiji idu u pravom ili u pogrešnom smeru?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  <a:alpha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 pravom smeru</c:v>
                </c:pt>
                <c:pt idx="1">
                  <c:v>U pogrešnom smeru</c:v>
                </c:pt>
                <c:pt idx="2">
                  <c:v>Ne znam/Bez odgovora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24.969008116982664</c:v>
                </c:pt>
                <c:pt idx="1">
                  <c:v>64.848399794045733</c:v>
                </c:pt>
                <c:pt idx="2">
                  <c:v>10.182592088971624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 pravom smeru</c:v>
                </c:pt>
                <c:pt idx="1">
                  <c:v>U pogrešnom smeru</c:v>
                </c:pt>
                <c:pt idx="2">
                  <c:v>Ne znam/Bez odgovora</c:v>
                </c:pt>
              </c:strCache>
            </c:strRef>
          </c:cat>
          <c:val>
            <c:numRef>
              <c:f>Sheet1!$C$2:$C$4</c:f>
              <c:numCache>
                <c:formatCode>0\%</c:formatCode>
                <c:ptCount val="3"/>
                <c:pt idx="0">
                  <c:v>19.373805482964801</c:v>
                </c:pt>
                <c:pt idx="1">
                  <c:v>66.875996624857549</c:v>
                </c:pt>
                <c:pt idx="2">
                  <c:v>13.750197892177654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 pravom smeru</c:v>
                </c:pt>
                <c:pt idx="1">
                  <c:v>U pogrešnom smeru</c:v>
                </c:pt>
                <c:pt idx="2">
                  <c:v>Ne znam/Bez odgovora</c:v>
                </c:pt>
              </c:strCache>
            </c:strRef>
          </c:cat>
          <c:val>
            <c:numRef>
              <c:f>Sheet1!$D$2:$D$4</c:f>
              <c:numCache>
                <c:formatCode>0\%</c:formatCode>
                <c:ptCount val="3"/>
                <c:pt idx="0">
                  <c:v>21.546079106638963</c:v>
                </c:pt>
                <c:pt idx="1">
                  <c:v>61.962052972567463</c:v>
                </c:pt>
                <c:pt idx="2">
                  <c:v>16.491867920793631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 pravom smeru</c:v>
                </c:pt>
                <c:pt idx="1">
                  <c:v>U pogrešnom smeru</c:v>
                </c:pt>
                <c:pt idx="2">
                  <c:v>Ne znam/Bez odgovora</c:v>
                </c:pt>
              </c:strCache>
            </c:strRef>
          </c:cat>
          <c:val>
            <c:numRef>
              <c:f>Sheet1!$E$2:$E$4</c:f>
              <c:numCache>
                <c:formatCode>0\%</c:formatCode>
                <c:ptCount val="3"/>
                <c:pt idx="0">
                  <c:v>14.494277667631133</c:v>
                </c:pt>
                <c:pt idx="1">
                  <c:v>73.4306969139232</c:v>
                </c:pt>
                <c:pt idx="2">
                  <c:v>12.075025418445662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 pravom smeru</c:v>
                </c:pt>
                <c:pt idx="1">
                  <c:v>U pogrešnom smeru</c:v>
                </c:pt>
                <c:pt idx="2">
                  <c:v>Ne znam/Bez odgovora</c:v>
                </c:pt>
              </c:strCache>
            </c:strRef>
          </c:cat>
          <c:val>
            <c:numRef>
              <c:f>Sheet1!$F$2:$F$4</c:f>
              <c:numCache>
                <c:formatCode>0\%</c:formatCode>
                <c:ptCount val="3"/>
                <c:pt idx="0">
                  <c:v>15.530854194761986</c:v>
                </c:pt>
                <c:pt idx="1">
                  <c:v>71.131549334893379</c:v>
                </c:pt>
                <c:pt idx="2">
                  <c:v>13.337596470344575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686656"/>
        <c:axId val="35688448"/>
      </c:barChart>
      <c:catAx>
        <c:axId val="356866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5688448"/>
        <c:crosses val="autoZero"/>
        <c:auto val="1"/>
        <c:lblAlgn val="ctr"/>
        <c:lblOffset val="100"/>
        <c:noMultiLvlLbl val="0"/>
      </c:catAx>
      <c:valAx>
        <c:axId val="35688448"/>
        <c:scaling>
          <c:orientation val="minMax"/>
        </c:scaling>
        <c:delete val="1"/>
        <c:axPos val="t"/>
        <c:numFmt formatCode="0\%" sourceLinked="1"/>
        <c:majorTickMark val="none"/>
        <c:minorTickMark val="none"/>
        <c:tickLblPos val="none"/>
        <c:crossAx val="35686656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FF0099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baseline="0" dirty="0" smtClean="0">
                <a:solidFill>
                  <a:schemeClr val="tx1"/>
                </a:solidFill>
                <a:effectLst/>
              </a:rPr>
              <a:t>Ukoliko nešto smatrate korupcijom, u kojoj meri mislite da je prisutna?</a:t>
            </a:r>
            <a:endParaRPr lang="en-US" sz="1200" dirty="0" smtClean="0"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FF0099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baseline="0" dirty="0" smtClean="0">
                <a:effectLst/>
              </a:rPr>
              <a:t>Skala od 1 - 4, % odgovora “U velikoj meri"</a:t>
            </a:r>
            <a:endParaRPr lang="en-US" sz="800" dirty="0" smtClean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Finansiranje nečije izborne kampanje, očekujući posebne povlastice u slučaju pobede </c:v>
                </c:pt>
                <c:pt idx="1">
                  <c:v>Davanje poklona ili novca profesorima ili medicinskom osoblju </c:v>
                </c:pt>
                <c:pt idx="2">
                  <c:v>Preusmeravanje državnog budžeta na svoje izborne jedinice</c:v>
                </c:pt>
                <c:pt idx="3">
                  <c:v>Sukob interesa (promocija političkih partija ili poslovnih grupa korišćenjem državnog položaja)  </c:v>
                </c:pt>
                <c:pt idx="4">
                  <c:v>Korišćenje javne pozicije za dobijanje poklona i novca </c:v>
                </c:pt>
                <c:pt idx="5">
                  <c:v>Korišćenje javne pozicije za pomoć prijateljima i rođacima (npr. zapošljavanje, davanje dozvola) </c:v>
                </c:pt>
                <c:pt idx="6">
                  <c:v>Podela poklona tokom izborne kampanje </c:v>
                </c:pt>
              </c:strCache>
            </c:strRef>
          </c:cat>
          <c:val>
            <c:numRef>
              <c:f>Sheet1!$B$2:$B$8</c:f>
              <c:numCache>
                <c:formatCode>0\%</c:formatCode>
                <c:ptCount val="7"/>
                <c:pt idx="0">
                  <c:v>56.450416957505993</c:v>
                </c:pt>
                <c:pt idx="1">
                  <c:v>55.200651516395325</c:v>
                </c:pt>
                <c:pt idx="2">
                  <c:v>53.071768361841876</c:v>
                </c:pt>
                <c:pt idx="3">
                  <c:v>52.520066539078357</c:v>
                </c:pt>
                <c:pt idx="4">
                  <c:v>47.834720603182774</c:v>
                </c:pt>
                <c:pt idx="5">
                  <c:v>51.320735678251253</c:v>
                </c:pt>
                <c:pt idx="6">
                  <c:v>37.603168460653734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Finansiranje nečije izborne kampanje, očekujući posebne povlastice u slučaju pobede </c:v>
                </c:pt>
                <c:pt idx="1">
                  <c:v>Davanje poklona ili novca profesorima ili medicinskom osoblju </c:v>
                </c:pt>
                <c:pt idx="2">
                  <c:v>Preusmeravanje državnog budžeta na svoje izborne jedinice</c:v>
                </c:pt>
                <c:pt idx="3">
                  <c:v>Sukob interesa (promocija političkih partija ili poslovnih grupa korišćenjem državnog položaja)  </c:v>
                </c:pt>
                <c:pt idx="4">
                  <c:v>Korišćenje javne pozicije za dobijanje poklona i novca </c:v>
                </c:pt>
                <c:pt idx="5">
                  <c:v>Korišćenje javne pozicije za pomoć prijateljima i rođacima (npr. zapošljavanje, davanje dozvola) </c:v>
                </c:pt>
                <c:pt idx="6">
                  <c:v>Podela poklona tokom izborne kampanje </c:v>
                </c:pt>
              </c:strCache>
            </c:strRef>
          </c:cat>
          <c:val>
            <c:numRef>
              <c:f>Sheet1!$C$2:$C$8</c:f>
              <c:numCache>
                <c:formatCode>0\%</c:formatCode>
                <c:ptCount val="7"/>
                <c:pt idx="0">
                  <c:v>66.12096422681779</c:v>
                </c:pt>
                <c:pt idx="1">
                  <c:v>58.042987131918878</c:v>
                </c:pt>
                <c:pt idx="2">
                  <c:v>62.494429777557954</c:v>
                </c:pt>
                <c:pt idx="3">
                  <c:v>61.302755183324081</c:v>
                </c:pt>
                <c:pt idx="4">
                  <c:v>61.526671056878982</c:v>
                </c:pt>
                <c:pt idx="5">
                  <c:v>57.571338381979409</c:v>
                </c:pt>
                <c:pt idx="6">
                  <c:v>46.343013469290995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Finansiranje nečije izborne kampanje, očekujući posebne povlastice u slučaju pobede </c:v>
                </c:pt>
                <c:pt idx="1">
                  <c:v>Davanje poklona ili novca profesorima ili medicinskom osoblju </c:v>
                </c:pt>
                <c:pt idx="2">
                  <c:v>Preusmeravanje državnog budžeta na svoje izborne jedinice</c:v>
                </c:pt>
                <c:pt idx="3">
                  <c:v>Sukob interesa (promocija političkih partija ili poslovnih grupa korišćenjem državnog položaja)  </c:v>
                </c:pt>
                <c:pt idx="4">
                  <c:v>Korišćenje javne pozicije za dobijanje poklona i novca </c:v>
                </c:pt>
                <c:pt idx="5">
                  <c:v>Korišćenje javne pozicije za pomoć prijateljima i rođacima (npr. zapošljavanje, davanje dozvola) </c:v>
                </c:pt>
                <c:pt idx="6">
                  <c:v>Podela poklona tokom izborne kampanje </c:v>
                </c:pt>
              </c:strCache>
            </c:strRef>
          </c:cat>
          <c:val>
            <c:numRef>
              <c:f>Sheet1!$D$2:$D$8</c:f>
              <c:numCache>
                <c:formatCode>0\%</c:formatCode>
                <c:ptCount val="7"/>
                <c:pt idx="0">
                  <c:v>62.194601067749936</c:v>
                </c:pt>
                <c:pt idx="1">
                  <c:v>57.805453184950082</c:v>
                </c:pt>
                <c:pt idx="2">
                  <c:v>60.202276226613861</c:v>
                </c:pt>
                <c:pt idx="3">
                  <c:v>58.183960708476</c:v>
                </c:pt>
                <c:pt idx="4">
                  <c:v>55.866367457650774</c:v>
                </c:pt>
                <c:pt idx="5">
                  <c:v>58.304160392817444</c:v>
                </c:pt>
                <c:pt idx="6">
                  <c:v>43.682451380151583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Finansiranje nečije izborne kampanje, očekujući posebne povlastice u slučaju pobede </c:v>
                </c:pt>
                <c:pt idx="1">
                  <c:v>Davanje poklona ili novca profesorima ili medicinskom osoblju </c:v>
                </c:pt>
                <c:pt idx="2">
                  <c:v>Preusmeravanje državnog budžeta na svoje izborne jedinice</c:v>
                </c:pt>
                <c:pt idx="3">
                  <c:v>Sukob interesa (promocija političkih partija ili poslovnih grupa korišćenjem državnog položaja)  </c:v>
                </c:pt>
                <c:pt idx="4">
                  <c:v>Korišćenje javne pozicije za dobijanje poklona i novca </c:v>
                </c:pt>
                <c:pt idx="5">
                  <c:v>Korišćenje javne pozicije za pomoć prijateljima i rođacima (npr. zapošljavanje, davanje dozvola) </c:v>
                </c:pt>
                <c:pt idx="6">
                  <c:v>Podela poklona tokom izborne kampanje </c:v>
                </c:pt>
              </c:strCache>
            </c:strRef>
          </c:cat>
          <c:val>
            <c:numRef>
              <c:f>Sheet1!$E$2:$E$8</c:f>
              <c:numCache>
                <c:formatCode>0\%</c:formatCode>
                <c:ptCount val="7"/>
                <c:pt idx="0">
                  <c:v>61.479517637364296</c:v>
                </c:pt>
                <c:pt idx="1">
                  <c:v>56.019064092492464</c:v>
                </c:pt>
                <c:pt idx="2">
                  <c:v>59.253582721674498</c:v>
                </c:pt>
                <c:pt idx="3">
                  <c:v>55.892219051225702</c:v>
                </c:pt>
                <c:pt idx="4">
                  <c:v>54.004348667285896</c:v>
                </c:pt>
                <c:pt idx="5">
                  <c:v>56.444721458220997</c:v>
                </c:pt>
                <c:pt idx="6">
                  <c:v>46.3569263334307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Finansiranje nečije izborne kampanje, očekujući posebne povlastice u slučaju pobede </c:v>
                </c:pt>
                <c:pt idx="1">
                  <c:v>Davanje poklona ili novca profesorima ili medicinskom osoblju </c:v>
                </c:pt>
                <c:pt idx="2">
                  <c:v>Preusmeravanje državnog budžeta na svoje izborne jedinice</c:v>
                </c:pt>
                <c:pt idx="3">
                  <c:v>Sukob interesa (promocija političkih partija ili poslovnih grupa korišćenjem državnog položaja)  </c:v>
                </c:pt>
                <c:pt idx="4">
                  <c:v>Korišćenje javne pozicije za dobijanje poklona i novca </c:v>
                </c:pt>
                <c:pt idx="5">
                  <c:v>Korišćenje javne pozicije za pomoć prijateljima i rođacima (npr. zapošljavanje, davanje dozvola) </c:v>
                </c:pt>
                <c:pt idx="6">
                  <c:v>Podela poklona tokom izborne kampanje </c:v>
                </c:pt>
              </c:strCache>
            </c:strRef>
          </c:cat>
          <c:val>
            <c:numRef>
              <c:f>Sheet1!$F$2:$F$8</c:f>
              <c:numCache>
                <c:formatCode>0\%</c:formatCode>
                <c:ptCount val="7"/>
                <c:pt idx="0">
                  <c:v>59.94473676329784</c:v>
                </c:pt>
                <c:pt idx="1">
                  <c:v>55.188471822448932</c:v>
                </c:pt>
                <c:pt idx="2">
                  <c:v>54.734229545264846</c:v>
                </c:pt>
                <c:pt idx="3">
                  <c:v>53.930494408733971</c:v>
                </c:pt>
                <c:pt idx="4">
                  <c:v>52.706220672187115</c:v>
                </c:pt>
                <c:pt idx="5">
                  <c:v>52.321563381839027</c:v>
                </c:pt>
                <c:pt idx="6">
                  <c:v>43.537157476335594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0865152"/>
        <c:axId val="120867840"/>
      </c:barChart>
      <c:catAx>
        <c:axId val="12086515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 anchor="ctr" anchorCtr="0"/>
          <a:lstStyle/>
          <a:p>
            <a:pPr>
              <a:defRPr sz="1000"/>
            </a:pPr>
            <a:endParaRPr lang="en-US"/>
          </a:p>
        </c:txPr>
        <c:crossAx val="120867840"/>
        <c:crosses val="autoZero"/>
        <c:auto val="1"/>
        <c:lblAlgn val="ctr"/>
        <c:lblOffset val="100"/>
        <c:noMultiLvlLbl val="0"/>
      </c:catAx>
      <c:valAx>
        <c:axId val="120867840"/>
        <c:scaling>
          <c:orientation val="minMax"/>
          <c:max val="80"/>
          <c:min val="20"/>
        </c:scaling>
        <c:delete val="1"/>
        <c:axPos val="t"/>
        <c:numFmt formatCode="0\%" sourceLinked="1"/>
        <c:majorTickMark val="none"/>
        <c:minorTickMark val="none"/>
        <c:tickLblPos val="none"/>
        <c:crossAx val="120865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34831806738444"/>
          <c:y val="0.14230046948356809"/>
          <c:w val="0.60623083298798175"/>
          <c:h val="4.233207644819099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x-none" sz="1200" b="1" i="0" u="none" strike="noStrike" baseline="0" dirty="0" smtClean="0"/>
              <a:t> %  odgovora </a:t>
            </a:r>
            <a:r>
              <a:rPr lang="en-US" sz="1200" b="1" i="0" u="none" strike="noStrike" baseline="0" dirty="0" smtClean="0"/>
              <a:t>„</a:t>
            </a:r>
            <a:r>
              <a:rPr lang="x-none" sz="1200" b="1" i="0" u="none" strike="noStrike" baseline="0" dirty="0" smtClean="0"/>
              <a:t>Uglavnom se slažem</a:t>
            </a:r>
            <a:r>
              <a:rPr lang="en-US" sz="1200" b="1" i="0" u="none" strike="noStrike" baseline="0" dirty="0" smtClean="0"/>
              <a:t>" </a:t>
            </a:r>
            <a:r>
              <a:rPr lang="x-none" sz="1200" b="1" i="0" u="none" strike="noStrike" baseline="0" dirty="0" smtClean="0"/>
              <a:t>i </a:t>
            </a:r>
            <a:r>
              <a:rPr lang="en-US" sz="1200" b="1" i="0" u="none" strike="noStrike" baseline="0" dirty="0" smtClean="0"/>
              <a:t> „</a:t>
            </a:r>
            <a:r>
              <a:rPr lang="x-none" sz="1200" b="1" i="0" u="none" strike="noStrike" baseline="0" dirty="0" smtClean="0"/>
              <a:t>U potpunosti se slažem</a:t>
            </a:r>
            <a:r>
              <a:rPr lang="en-US" sz="1200" b="1" i="0" u="none" strike="noStrike" baseline="0" dirty="0" smtClean="0"/>
              <a:t>" </a:t>
            </a:r>
            <a:r>
              <a:rPr lang="x-none" sz="1200" b="1" i="0" u="none" strike="noStrike" baseline="0" dirty="0" smtClean="0"/>
              <a:t>sa</a:t>
            </a:r>
            <a:r>
              <a:rPr lang="en-US" sz="1200" b="1" i="0" u="none" strike="noStrike" baseline="0" dirty="0" smtClean="0"/>
              <a:t> </a:t>
            </a:r>
            <a:r>
              <a:rPr lang="x-none" sz="1200" b="1" i="0" u="none" strike="noStrike" baseline="0" dirty="0" smtClean="0"/>
              <a:t>tvrdnjama</a:t>
            </a:r>
            <a:r>
              <a:rPr lang="en-US" sz="1200" b="1" i="0" u="none" strike="noStrike" baseline="0" dirty="0" smtClean="0"/>
              <a:t>.</a:t>
            </a:r>
            <a:endParaRPr lang="sr-Latn-CS" sz="1200" b="1" i="0" u="none" strike="noStrike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en-US" sz="800" dirty="0" smtClean="0">
                <a:solidFill>
                  <a:schemeClr val="accent2"/>
                </a:solidFill>
              </a:rPr>
              <a:t>S</a:t>
            </a:r>
            <a:r>
              <a:rPr lang="x-none" sz="800" dirty="0" smtClean="0">
                <a:solidFill>
                  <a:schemeClr val="accent2"/>
                </a:solidFill>
              </a:rPr>
              <a:t>kala</a:t>
            </a:r>
            <a:r>
              <a:rPr lang="x-none" sz="800" baseline="0" dirty="0" smtClean="0">
                <a:solidFill>
                  <a:schemeClr val="accent2"/>
                </a:solidFill>
              </a:rPr>
              <a:t> od</a:t>
            </a:r>
            <a:r>
              <a:rPr lang="en-US" sz="800" dirty="0" smtClean="0">
                <a:solidFill>
                  <a:schemeClr val="accent2"/>
                </a:solidFill>
              </a:rPr>
              <a:t> 1 – 4</a:t>
            </a:r>
            <a:endParaRPr lang="en-US" sz="800" dirty="0">
              <a:solidFill>
                <a:schemeClr val="accent2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1303983614198079"/>
          <c:y val="0.21879837747554379"/>
          <c:w val="0.46671094267422181"/>
          <c:h val="0.78120162252446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Korupcija je uobičajena u našoj zemlji</c:v>
                </c:pt>
                <c:pt idx="1">
                  <c:v>Osoba koja daje mito je podjednako odgovorna kao i osoba koja ga prima</c:v>
                </c:pt>
                <c:pt idx="2">
                  <c:v>Elita ne brine mnogo za korupciju na nižem nivou, jer ne utiče na njih. Samo obični ljudi  nose teret korupcije u svakodnevnom životu.  </c:v>
                </c:pt>
                <c:pt idx="3">
                  <c:v>Smanjivanje korupcije je odgovornost samih građana</c:v>
                </c:pt>
                <c:pt idx="4">
                  <c:v>Korupcija je očekivana u izvesnoj meri</c:v>
                </c:pt>
                <c:pt idx="5">
                  <c:v>Korupcija je prihvatljiva na izvesnim nivoima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0.87000000000000099</c:v>
                </c:pt>
                <c:pt idx="1">
                  <c:v>0.56999999999999995</c:v>
                </c:pt>
                <c:pt idx="2">
                  <c:v>0.76000000000000112</c:v>
                </c:pt>
                <c:pt idx="3">
                  <c:v>0.59</c:v>
                </c:pt>
                <c:pt idx="4">
                  <c:v>0.60000000000000064</c:v>
                </c:pt>
                <c:pt idx="5">
                  <c:v>0.35000000000000031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Korupcija je uobičajena u našoj zemlji</c:v>
                </c:pt>
                <c:pt idx="1">
                  <c:v>Osoba koja daje mito je podjednako odgovorna kao i osoba koja ga prima</c:v>
                </c:pt>
                <c:pt idx="2">
                  <c:v>Elita ne brine mnogo za korupciju na nižem nivou, jer ne utiče na njih. Samo obični ljudi  nose teret korupcije u svakodnevnom životu.  </c:v>
                </c:pt>
                <c:pt idx="3">
                  <c:v>Smanjivanje korupcije je odgovornost samih građana</c:v>
                </c:pt>
                <c:pt idx="4">
                  <c:v>Korupcija je očekivana u izvesnoj meri</c:v>
                </c:pt>
                <c:pt idx="5">
                  <c:v>Korupcija je prihvatljiva na izvesnim nivoima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0.89</c:v>
                </c:pt>
                <c:pt idx="1">
                  <c:v>0.59</c:v>
                </c:pt>
                <c:pt idx="2">
                  <c:v>0.87000000000000099</c:v>
                </c:pt>
                <c:pt idx="3">
                  <c:v>0.54</c:v>
                </c:pt>
                <c:pt idx="4">
                  <c:v>0.59</c:v>
                </c:pt>
                <c:pt idx="5">
                  <c:v>0.32000000000000056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Korupcija je uobičajena u našoj zemlji</c:v>
                </c:pt>
                <c:pt idx="1">
                  <c:v>Osoba koja daje mito je podjednako odgovorna kao i osoba koja ga prima</c:v>
                </c:pt>
                <c:pt idx="2">
                  <c:v>Elita ne brine mnogo za korupciju na nižem nivou, jer ne utiče na njih. Samo obični ljudi  nose teret korupcije u svakodnevnom životu.  </c:v>
                </c:pt>
                <c:pt idx="3">
                  <c:v>Smanjivanje korupcije je odgovornost samih građana</c:v>
                </c:pt>
                <c:pt idx="4">
                  <c:v>Korupcija je očekivana u izvesnoj meri</c:v>
                </c:pt>
                <c:pt idx="5">
                  <c:v>Korupcija je prihvatljiva na izvesnim nivoima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0.83000000000000063</c:v>
                </c:pt>
                <c:pt idx="1">
                  <c:v>0.58000000000000007</c:v>
                </c:pt>
                <c:pt idx="2">
                  <c:v>0.81</c:v>
                </c:pt>
                <c:pt idx="3">
                  <c:v>0.59</c:v>
                </c:pt>
                <c:pt idx="4">
                  <c:v>0.56000000000000005</c:v>
                </c:pt>
                <c:pt idx="5">
                  <c:v>0.32000000000000056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Korupcija je uobičajena u našoj zemlji</c:v>
                </c:pt>
                <c:pt idx="1">
                  <c:v>Osoba koja daje mito je podjednako odgovorna kao i osoba koja ga prima</c:v>
                </c:pt>
                <c:pt idx="2">
                  <c:v>Elita ne brine mnogo za korupciju na nižem nivou, jer ne utiče na njih. Samo obični ljudi  nose teret korupcije u svakodnevnom životu.  </c:v>
                </c:pt>
                <c:pt idx="3">
                  <c:v>Smanjivanje korupcije je odgovornost samih građana</c:v>
                </c:pt>
                <c:pt idx="4">
                  <c:v>Korupcija je očekivana u izvesnoj meri</c:v>
                </c:pt>
                <c:pt idx="5">
                  <c:v>Korupcija je prihvatljiva na izvesnim nivoima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0.88</c:v>
                </c:pt>
                <c:pt idx="1">
                  <c:v>0.56999999999999995</c:v>
                </c:pt>
                <c:pt idx="2">
                  <c:v>0.8</c:v>
                </c:pt>
                <c:pt idx="3">
                  <c:v>0.52</c:v>
                </c:pt>
                <c:pt idx="4">
                  <c:v>0.48000000000000032</c:v>
                </c:pt>
                <c:pt idx="5">
                  <c:v>0.28000000000000008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Korupcija je uobičajena u našoj zemlji</c:v>
                </c:pt>
                <c:pt idx="1">
                  <c:v>Osoba koja daje mito je podjednako odgovorna kao i osoba koja ga prima</c:v>
                </c:pt>
                <c:pt idx="2">
                  <c:v>Elita ne brine mnogo za korupciju na nižem nivou, jer ne utiče na njih. Samo obični ljudi  nose teret korupcije u svakodnevnom životu.  </c:v>
                </c:pt>
                <c:pt idx="3">
                  <c:v>Smanjivanje korupcije je odgovornost samih građana</c:v>
                </c:pt>
                <c:pt idx="4">
                  <c:v>Korupcija je očekivana u izvesnoj meri</c:v>
                </c:pt>
                <c:pt idx="5">
                  <c:v>Korupcija je prihvatljiva na izvesnim nivoima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0.9</c:v>
                </c:pt>
                <c:pt idx="1">
                  <c:v>0.62000000000000099</c:v>
                </c:pt>
                <c:pt idx="2">
                  <c:v>0.85000000000000064</c:v>
                </c:pt>
                <c:pt idx="3">
                  <c:v>0.55000000000000004</c:v>
                </c:pt>
                <c:pt idx="4">
                  <c:v>0.59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508992"/>
        <c:axId val="121528320"/>
      </c:barChart>
      <c:catAx>
        <c:axId val="1215089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1528320"/>
        <c:crosses val="autoZero"/>
        <c:auto val="1"/>
        <c:lblAlgn val="ctr"/>
        <c:lblOffset val="100"/>
        <c:noMultiLvlLbl val="0"/>
      </c:catAx>
      <c:valAx>
        <c:axId val="1215283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1508992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x-none" sz="1200" b="1" i="0" baseline="0" dirty="0" smtClean="0">
                <a:latin typeface="Verdana" pitchFamily="34" charset="0"/>
              </a:rPr>
              <a:t>% odgovora </a:t>
            </a:r>
            <a:r>
              <a:rPr lang="en-US" sz="1200" b="1" i="0" baseline="0" dirty="0" smtClean="0">
                <a:latin typeface="Verdana" pitchFamily="34" charset="0"/>
              </a:rPr>
              <a:t>„</a:t>
            </a:r>
            <a:r>
              <a:rPr lang="x-none" sz="1200" b="1" i="0" baseline="0" dirty="0" smtClean="0">
                <a:latin typeface="Verdana" pitchFamily="34" charset="0"/>
              </a:rPr>
              <a:t>Uglavnom se slažem</a:t>
            </a:r>
            <a:r>
              <a:rPr lang="en-US" sz="1200" b="1" i="0" baseline="0" dirty="0" smtClean="0">
                <a:latin typeface="Verdana" pitchFamily="34" charset="0"/>
              </a:rPr>
              <a:t>" </a:t>
            </a:r>
            <a:r>
              <a:rPr lang="x-none" sz="1200" b="1" i="0" baseline="0" dirty="0" smtClean="0">
                <a:latin typeface="Verdana" pitchFamily="34" charset="0"/>
              </a:rPr>
              <a:t>i</a:t>
            </a:r>
            <a:r>
              <a:rPr lang="en-US" sz="1200" b="1" i="0" baseline="0" dirty="0" smtClean="0">
                <a:latin typeface="Verdana" pitchFamily="34" charset="0"/>
              </a:rPr>
              <a:t> „</a:t>
            </a:r>
            <a:r>
              <a:rPr lang="x-none" sz="1200" b="1" i="0" baseline="0" dirty="0" smtClean="0">
                <a:latin typeface="Verdana" pitchFamily="34" charset="0"/>
              </a:rPr>
              <a:t>U potpunosti se slažem</a:t>
            </a:r>
            <a:r>
              <a:rPr lang="en-US" sz="1200" b="1" i="0" baseline="0" dirty="0" smtClean="0">
                <a:latin typeface="Verdana" pitchFamily="34" charset="0"/>
              </a:rPr>
              <a:t>" </a:t>
            </a:r>
            <a:r>
              <a:rPr lang="x-none" sz="1200" b="1" i="0" baseline="0" dirty="0" smtClean="0">
                <a:latin typeface="Verdana" pitchFamily="34" charset="0"/>
              </a:rPr>
              <a:t>sa tvrdnjama</a:t>
            </a:r>
            <a:r>
              <a:rPr lang="en-US" sz="1200" b="1" i="0" baseline="0" dirty="0" smtClean="0">
                <a:latin typeface="Verdana" pitchFamily="34" charset="0"/>
              </a:rPr>
              <a:t>.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en-US" sz="800" b="0" dirty="0" smtClean="0">
                <a:solidFill>
                  <a:schemeClr val="accent2"/>
                </a:solidFill>
              </a:rPr>
              <a:t>S</a:t>
            </a:r>
            <a:r>
              <a:rPr lang="x-none" sz="800" b="0" dirty="0" smtClean="0">
                <a:solidFill>
                  <a:schemeClr val="accent2"/>
                </a:solidFill>
              </a:rPr>
              <a:t>kala</a:t>
            </a:r>
            <a:r>
              <a:rPr lang="x-none" sz="800" b="0" baseline="0" dirty="0" smtClean="0">
                <a:solidFill>
                  <a:schemeClr val="accent2"/>
                </a:solidFill>
              </a:rPr>
              <a:t> od </a:t>
            </a:r>
            <a:r>
              <a:rPr lang="en-US" sz="800" b="0" dirty="0" smtClean="0">
                <a:solidFill>
                  <a:schemeClr val="accent2"/>
                </a:solidFill>
              </a:rPr>
              <a:t>1 – 4</a:t>
            </a:r>
            <a:endParaRPr lang="en-US" sz="800" b="0" dirty="0">
              <a:solidFill>
                <a:schemeClr val="accent2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Političari nemaju stvarnu volju da se bore protiv korupcije, jer mnogi od njih imaju koristi od nje  </c:v>
                </c:pt>
                <c:pt idx="1">
                  <c:v>Sudstvo ima važnu ulogu, ali je previše korumpirano da bi se bavilo slučajevima korupcije </c:v>
                </c:pt>
                <c:pt idx="2">
                  <c:v>Samo policija (uz posebno data ovlašćenja) može da se istražuje široko rasprostranjenu korupciju  </c:v>
                </c:pt>
                <c:pt idx="3">
                  <c:v>Policija je previše korumpirana da bi istraživala slučajeve korupcije </c:v>
                </c:pt>
                <c:pt idx="4">
                  <c:v>Pošto postojeća Vlada/političari nije/nisu u stanju da spreče korupciju, trebalo bi je/ih smeniti</c:v>
                </c:pt>
                <c:pt idx="5">
                  <c:v>Set nedavno donetih zakona o korupciji neće funkcionisati </c:v>
                </c:pt>
                <c:pt idx="6">
                  <c:v>NVO su isuviše slabe (ili nemaju kapacitet) za borbu protiv korupcije. Samo državne institucije mogu da pomognu u borbi protiv korupcije.</c:v>
                </c:pt>
                <c:pt idx="7">
                  <c:v>NVO imaju značajnu ulogu u borbi protiv korupcije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0.81</c:v>
                </c:pt>
                <c:pt idx="1">
                  <c:v>0.79</c:v>
                </c:pt>
                <c:pt idx="2">
                  <c:v>0.62000000000000099</c:v>
                </c:pt>
                <c:pt idx="3">
                  <c:v>0.70000000000000062</c:v>
                </c:pt>
                <c:pt idx="4">
                  <c:v>0.72000000000000064</c:v>
                </c:pt>
                <c:pt idx="5">
                  <c:v>0.52</c:v>
                </c:pt>
                <c:pt idx="6">
                  <c:v>0.67000000000000126</c:v>
                </c:pt>
                <c:pt idx="7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Političari nemaju stvarnu volju da se bore protiv korupcije, jer mnogi od njih imaju koristi od nje  </c:v>
                </c:pt>
                <c:pt idx="1">
                  <c:v>Sudstvo ima važnu ulogu, ali je previše korumpirano da bi se bavilo slučajevima korupcije </c:v>
                </c:pt>
                <c:pt idx="2">
                  <c:v>Samo policija (uz posebno data ovlašćenja) može da se istražuje široko rasprostranjenu korupciju  </c:v>
                </c:pt>
                <c:pt idx="3">
                  <c:v>Policija je previše korumpirana da bi istraživala slučajeve korupcije </c:v>
                </c:pt>
                <c:pt idx="4">
                  <c:v>Pošto postojeća Vlada/političari nije/nisu u stanju da spreče korupciju, trebalo bi je/ih smeniti</c:v>
                </c:pt>
                <c:pt idx="5">
                  <c:v>Set nedavno donetih zakona o korupciji neće funkcionisati </c:v>
                </c:pt>
                <c:pt idx="6">
                  <c:v>NVO su isuviše slabe (ili nemaju kapacitet) za borbu protiv korupcije. Samo državne institucije mogu da pomognu u borbi protiv korupcije.</c:v>
                </c:pt>
                <c:pt idx="7">
                  <c:v>NVO imaju značajnu ulogu u borbi protiv korupcije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0.87000000000000099</c:v>
                </c:pt>
                <c:pt idx="1">
                  <c:v>0.81</c:v>
                </c:pt>
                <c:pt idx="2">
                  <c:v>0.59</c:v>
                </c:pt>
                <c:pt idx="3">
                  <c:v>0.71000000000000063</c:v>
                </c:pt>
                <c:pt idx="4">
                  <c:v>0.74000000000000099</c:v>
                </c:pt>
                <c:pt idx="5">
                  <c:v>0.61000000000000065</c:v>
                </c:pt>
                <c:pt idx="6">
                  <c:v>0.69000000000000061</c:v>
                </c:pt>
                <c:pt idx="7">
                  <c:v>0.32000000000000056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Političari nemaju stvarnu volju da se bore protiv korupcije, jer mnogi od njih imaju koristi od nje  </c:v>
                </c:pt>
                <c:pt idx="1">
                  <c:v>Sudstvo ima važnu ulogu, ali je previše korumpirano da bi se bavilo slučajevima korupcije </c:v>
                </c:pt>
                <c:pt idx="2">
                  <c:v>Samo policija (uz posebno data ovlašćenja) može da se istražuje široko rasprostranjenu korupciju  </c:v>
                </c:pt>
                <c:pt idx="3">
                  <c:v>Policija je previše korumpirana da bi istraživala slučajeve korupcije </c:v>
                </c:pt>
                <c:pt idx="4">
                  <c:v>Pošto postojeća Vlada/političari nije/nisu u stanju da spreče korupciju, trebalo bi je/ih smeniti</c:v>
                </c:pt>
                <c:pt idx="5">
                  <c:v>Set nedavno donetih zakona o korupciji neće funkcionisati </c:v>
                </c:pt>
                <c:pt idx="6">
                  <c:v>NVO su isuviše slabe (ili nemaju kapacitet) za borbu protiv korupcije. Samo državne institucije mogu da pomognu u borbi protiv korupcije.</c:v>
                </c:pt>
                <c:pt idx="7">
                  <c:v>NVO imaju značajnu ulogu u borbi protiv korupcije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0.84000000000000064</c:v>
                </c:pt>
                <c:pt idx="1">
                  <c:v>0.8</c:v>
                </c:pt>
                <c:pt idx="2">
                  <c:v>0.62000000000000099</c:v>
                </c:pt>
                <c:pt idx="3">
                  <c:v>0.60000000000000064</c:v>
                </c:pt>
                <c:pt idx="4">
                  <c:v>0.70000000000000062</c:v>
                </c:pt>
                <c:pt idx="5">
                  <c:v>0.53</c:v>
                </c:pt>
                <c:pt idx="6">
                  <c:v>0.66000000000000125</c:v>
                </c:pt>
                <c:pt idx="7">
                  <c:v>0.36000000000000032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Političari nemaju stvarnu volju da se bore protiv korupcije, jer mnogi od njih imaju koristi od nje  </c:v>
                </c:pt>
                <c:pt idx="1">
                  <c:v>Sudstvo ima važnu ulogu, ali je previše korumpirano da bi se bavilo slučajevima korupcije </c:v>
                </c:pt>
                <c:pt idx="2">
                  <c:v>Samo policija (uz posebno data ovlašćenja) može da se istražuje široko rasprostranjenu korupciju  </c:v>
                </c:pt>
                <c:pt idx="3">
                  <c:v>Policija je previše korumpirana da bi istraživala slučajeve korupcije </c:v>
                </c:pt>
                <c:pt idx="4">
                  <c:v>Pošto postojeća Vlada/političari nije/nisu u stanju da spreče korupciju, trebalo bi je/ih smeniti</c:v>
                </c:pt>
                <c:pt idx="5">
                  <c:v>Set nedavno donetih zakona o korupciji neće funkcionisati </c:v>
                </c:pt>
                <c:pt idx="6">
                  <c:v>NVO su isuviše slabe (ili nemaju kapacitet) za borbu protiv korupcije. Samo državne institucije mogu da pomognu u borbi protiv korupcije.</c:v>
                </c:pt>
                <c:pt idx="7">
                  <c:v>NVO imaju značajnu ulogu u borbi protiv korupcije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0.83000000000000063</c:v>
                </c:pt>
                <c:pt idx="1">
                  <c:v>0.83000000000000063</c:v>
                </c:pt>
                <c:pt idx="2">
                  <c:v>0.56000000000000005</c:v>
                </c:pt>
                <c:pt idx="3">
                  <c:v>0.72000000000000064</c:v>
                </c:pt>
                <c:pt idx="4">
                  <c:v>0.82000000000000062</c:v>
                </c:pt>
                <c:pt idx="5">
                  <c:v>0.56000000000000005</c:v>
                </c:pt>
                <c:pt idx="6">
                  <c:v>0.63000000000000111</c:v>
                </c:pt>
                <c:pt idx="7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Političari nemaju stvarnu volju da se bore protiv korupcije, jer mnogi od njih imaju koristi od nje  </c:v>
                </c:pt>
                <c:pt idx="1">
                  <c:v>Sudstvo ima važnu ulogu, ali je previše korumpirano da bi se bavilo slučajevima korupcije </c:v>
                </c:pt>
                <c:pt idx="2">
                  <c:v>Samo policija (uz posebno data ovlašćenja) može da se istražuje široko rasprostranjenu korupciju  </c:v>
                </c:pt>
                <c:pt idx="3">
                  <c:v>Policija je previše korumpirana da bi istraživala slučajeve korupcije </c:v>
                </c:pt>
                <c:pt idx="4">
                  <c:v>Pošto postojeća Vlada/političari nije/nisu u stanju da spreče korupciju, trebalo bi je/ih smeniti</c:v>
                </c:pt>
                <c:pt idx="5">
                  <c:v>Set nedavno donetih zakona o korupciji neće funkcionisati </c:v>
                </c:pt>
                <c:pt idx="6">
                  <c:v>NVO su isuviše slabe (ili nemaju kapacitet) za borbu protiv korupcije. Samo državne institucije mogu da pomognu u borbi protiv korupcije.</c:v>
                </c:pt>
                <c:pt idx="7">
                  <c:v>NVO imaju značajnu ulogu u borbi protiv korupcije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0.87000000000000099</c:v>
                </c:pt>
                <c:pt idx="1">
                  <c:v>0.87000000000000099</c:v>
                </c:pt>
                <c:pt idx="2">
                  <c:v>0.68</c:v>
                </c:pt>
                <c:pt idx="3">
                  <c:v>0.74000000000000099</c:v>
                </c:pt>
                <c:pt idx="4">
                  <c:v>0.87000000000000099</c:v>
                </c:pt>
                <c:pt idx="5">
                  <c:v>0.69000000000000061</c:v>
                </c:pt>
                <c:pt idx="6">
                  <c:v>0.73000000000000065</c:v>
                </c:pt>
                <c:pt idx="7">
                  <c:v>0.42000000000000032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2"/>
        <c:overlap val="11"/>
        <c:axId val="121622912"/>
        <c:axId val="121624448"/>
      </c:barChart>
      <c:catAx>
        <c:axId val="12162291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21624448"/>
        <c:crosses val="autoZero"/>
        <c:auto val="1"/>
        <c:lblAlgn val="ctr"/>
        <c:lblOffset val="100"/>
        <c:noMultiLvlLbl val="0"/>
      </c:catAx>
      <c:valAx>
        <c:axId val="121624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1622912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% odgovora 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„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Uglavnom se slažem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"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 „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U potpunosti 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se slažem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"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sa sledećim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tvrdnjama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. </a:t>
            </a:r>
            <a:endParaRPr lang="en-US" sz="12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kern="1200" baseline="0" dirty="0" smtClean="0">
                <a:solidFill>
                  <a:schemeClr val="accent2"/>
                </a:solidFill>
                <a:latin typeface="Verdana"/>
              </a:rPr>
              <a:t>Skala</a:t>
            </a:r>
            <a:r>
              <a:rPr lang="x-none" sz="800" b="0" i="0" kern="1200" baseline="0" dirty="0" smtClean="0">
                <a:solidFill>
                  <a:schemeClr val="accent2"/>
                </a:solidFill>
                <a:latin typeface="Verdana"/>
              </a:rPr>
              <a:t> od</a:t>
            </a:r>
            <a:r>
              <a:rPr lang="en-US" sz="800" b="0" i="0" kern="1200" baseline="0" dirty="0" smtClean="0">
                <a:solidFill>
                  <a:schemeClr val="accent2"/>
                </a:solidFill>
                <a:latin typeface="Verdana"/>
              </a:rPr>
              <a:t> 1 – 4</a:t>
            </a:r>
            <a:endParaRPr lang="en-US" sz="800" b="0" i="0" kern="1200" baseline="0" dirty="0">
              <a:solidFill>
                <a:schemeClr val="accent2"/>
              </a:solidFill>
              <a:latin typeface="Verdana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172999590647499"/>
          <c:y val="0.18834621366773988"/>
          <c:w val="0.44600279322883413"/>
          <c:h val="0.77770316904831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Jedini način da se savlada obimna birokratija je da se plati mito  </c:v>
                </c:pt>
                <c:pt idx="1">
                  <c:v>Ponekad davanje mita pomaže da se prevaziđu  nepravedni propisi </c:v>
                </c:pt>
                <c:pt idx="2">
                  <c:v>Administrativni radnici u opštinama su uglavnom korumpirani </c:v>
                </c:pt>
                <c:pt idx="3">
                  <c:v>Zbog malih plata, za većinu zaposlenih u javnom sektoru, uzimanje mita je jedini način preživljavanja </c:v>
                </c:pt>
                <c:pt idx="4">
                  <c:v>Što su strožije kazne za korupciju – to će službenici bolje raditi  </c:v>
                </c:pt>
                <c:pt idx="5">
                  <c:v>Mlađi državni službenici su više korumpirani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0.56999999999999995</c:v>
                </c:pt>
                <c:pt idx="1">
                  <c:v>0.60000000000000064</c:v>
                </c:pt>
                <c:pt idx="2">
                  <c:v>0.55000000000000004</c:v>
                </c:pt>
                <c:pt idx="3">
                  <c:v>0.37000000000000038</c:v>
                </c:pt>
                <c:pt idx="4">
                  <c:v>0.74000000000000254</c:v>
                </c:pt>
                <c:pt idx="5">
                  <c:v>0.37000000000000038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Jedini način da se savlada obimna birokratija je da se plati mito  </c:v>
                </c:pt>
                <c:pt idx="1">
                  <c:v>Ponekad davanje mita pomaže da se prevaziđu  nepravedni propisi </c:v>
                </c:pt>
                <c:pt idx="2">
                  <c:v>Administrativni radnici u opštinama su uglavnom korumpirani </c:v>
                </c:pt>
                <c:pt idx="3">
                  <c:v>Zbog malih plata, za većinu zaposlenih u javnom sektoru, uzimanje mita je jedini način preživljavanja </c:v>
                </c:pt>
                <c:pt idx="4">
                  <c:v>Što su strožije kazne za korupciju – to će službenici bolje raditi  </c:v>
                </c:pt>
                <c:pt idx="5">
                  <c:v>Mlađi državni službenici su više korumpirani 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0.62000000000000255</c:v>
                </c:pt>
                <c:pt idx="2">
                  <c:v>0.59</c:v>
                </c:pt>
                <c:pt idx="3">
                  <c:v>0.42000000000000032</c:v>
                </c:pt>
                <c:pt idx="4">
                  <c:v>0.7600000000000029</c:v>
                </c:pt>
                <c:pt idx="5">
                  <c:v>0.33000000000000163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Jedini način da se savlada obimna birokratija je da se plati mito  </c:v>
                </c:pt>
                <c:pt idx="1">
                  <c:v>Ponekad davanje mita pomaže da se prevaziđu  nepravedni propisi </c:v>
                </c:pt>
                <c:pt idx="2">
                  <c:v>Administrativni radnici u opštinama su uglavnom korumpirani </c:v>
                </c:pt>
                <c:pt idx="3">
                  <c:v>Zbog malih plata, za većinu zaposlenih u javnom sektoru, uzimanje mita je jedini način preživljavanja </c:v>
                </c:pt>
                <c:pt idx="4">
                  <c:v>Što su strožije kazne za korupciju – to će službenici bolje raditi  </c:v>
                </c:pt>
                <c:pt idx="5">
                  <c:v>Mlađi državni službenici su više korumpirani 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0.48000000000000032</c:v>
                </c:pt>
                <c:pt idx="1">
                  <c:v>0.55000000000000004</c:v>
                </c:pt>
                <c:pt idx="2">
                  <c:v>0.55000000000000004</c:v>
                </c:pt>
                <c:pt idx="3">
                  <c:v>0.4</c:v>
                </c:pt>
                <c:pt idx="4">
                  <c:v>0.72000000000000064</c:v>
                </c:pt>
                <c:pt idx="5">
                  <c:v>0.35000000000000031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Jedini način da se savlada obimna birokratija je da se plati mito  </c:v>
                </c:pt>
                <c:pt idx="1">
                  <c:v>Ponekad davanje mita pomaže da se prevaziđu  nepravedni propisi </c:v>
                </c:pt>
                <c:pt idx="2">
                  <c:v>Administrativni radnici u opštinama su uglavnom korumpirani </c:v>
                </c:pt>
                <c:pt idx="3">
                  <c:v>Zbog malih plata, za većinu zaposlenih u javnom sektoru, uzimanje mita je jedini način preživljavanja </c:v>
                </c:pt>
                <c:pt idx="4">
                  <c:v>Što su strožije kazne za korupciju – to će službenici bolje raditi  </c:v>
                </c:pt>
                <c:pt idx="5">
                  <c:v>Mlađi državni službenici su više korumpirani 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0.52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0.37000000000000038</c:v>
                </c:pt>
                <c:pt idx="4">
                  <c:v>0.73000000000000065</c:v>
                </c:pt>
                <c:pt idx="5">
                  <c:v>0.37000000000000038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Jedini način da se savlada obimna birokratija je da se plati mito  </c:v>
                </c:pt>
                <c:pt idx="1">
                  <c:v>Ponekad davanje mita pomaže da se prevaziđu  nepravedni propisi </c:v>
                </c:pt>
                <c:pt idx="2">
                  <c:v>Administrativni radnici u opštinama su uglavnom korumpirani </c:v>
                </c:pt>
                <c:pt idx="3">
                  <c:v>Zbog malih plata, za većinu zaposlenih u javnom sektoru, uzimanje mita je jedini način preživljavanja </c:v>
                </c:pt>
                <c:pt idx="4">
                  <c:v>Što su strožije kazne za korupciju – to će službenici bolje raditi  </c:v>
                </c:pt>
                <c:pt idx="5">
                  <c:v>Mlađi državni službenici su više korumpirani 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0.62000000000000255</c:v>
                </c:pt>
                <c:pt idx="1">
                  <c:v>0.56000000000000005</c:v>
                </c:pt>
                <c:pt idx="2">
                  <c:v>0.56999999999999995</c:v>
                </c:pt>
                <c:pt idx="3">
                  <c:v>0.41000000000000031</c:v>
                </c:pt>
                <c:pt idx="4">
                  <c:v>0.82000000000000062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293888"/>
        <c:axId val="126295424"/>
      </c:barChart>
      <c:catAx>
        <c:axId val="1262938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6295424"/>
        <c:crosses val="autoZero"/>
        <c:auto val="1"/>
        <c:lblAlgn val="ctr"/>
        <c:lblOffset val="100"/>
        <c:noMultiLvlLbl val="0"/>
      </c:catAx>
      <c:valAx>
        <c:axId val="1262954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629388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28238459163193336"/>
          <c:y val="0.12578647739455087"/>
          <c:w val="0.55510293141068212"/>
          <c:h val="4.0074365704286866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%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odgovora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 „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Uglavnom se slažem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„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 i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 „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U potpunosti se slažem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" </a:t>
            </a:r>
            <a:r>
              <a:rPr lang="x-none" sz="1200" b="1" i="0" kern="1200" baseline="0" dirty="0" smtClean="0">
                <a:solidFill>
                  <a:srgbClr val="000000"/>
                </a:solidFill>
                <a:latin typeface="Verdana"/>
              </a:rPr>
              <a:t>sa sledećim izjavama</a:t>
            </a:r>
            <a:r>
              <a:rPr lang="en-US" sz="1200" b="1" i="0" kern="1200" baseline="0" dirty="0" smtClean="0">
                <a:solidFill>
                  <a:srgbClr val="000000"/>
                </a:solidFill>
                <a:latin typeface="Verdana"/>
              </a:rPr>
              <a:t>. </a:t>
            </a:r>
            <a:endParaRPr lang="en-US" sz="12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en-US" sz="800" b="0" i="0" kern="1200" baseline="0" dirty="0" smtClean="0">
                <a:solidFill>
                  <a:schemeClr val="accent2"/>
                </a:solidFill>
                <a:latin typeface="Verdana"/>
              </a:rPr>
              <a:t>S</a:t>
            </a:r>
            <a:r>
              <a:rPr lang="sr-Latn-RS" sz="800" b="0" i="0" kern="1200" baseline="0" dirty="0" smtClean="0">
                <a:solidFill>
                  <a:schemeClr val="accent2"/>
                </a:solidFill>
                <a:latin typeface="Verdana"/>
              </a:rPr>
              <a:t>k</a:t>
            </a:r>
            <a:r>
              <a:rPr lang="en-US" sz="800" b="0" i="0" kern="1200" baseline="0" dirty="0" smtClean="0">
                <a:solidFill>
                  <a:schemeClr val="accent2"/>
                </a:solidFill>
                <a:latin typeface="Verdana"/>
              </a:rPr>
              <a:t>al</a:t>
            </a:r>
            <a:r>
              <a:rPr lang="sr-Latn-RS" sz="800" b="0" i="0" kern="1200" baseline="0" dirty="0" smtClean="0">
                <a:solidFill>
                  <a:schemeClr val="accent2"/>
                </a:solidFill>
                <a:latin typeface="Verdana"/>
              </a:rPr>
              <a:t>a od</a:t>
            </a:r>
            <a:r>
              <a:rPr lang="en-US" sz="800" b="0" i="0" kern="1200" baseline="0" dirty="0" smtClean="0">
                <a:solidFill>
                  <a:schemeClr val="accent2"/>
                </a:solidFill>
                <a:latin typeface="Verdana"/>
              </a:rPr>
              <a:t> 1 – 4</a:t>
            </a:r>
            <a:endParaRPr lang="en-US" sz="800" b="0" i="0" kern="1200" baseline="0" dirty="0">
              <a:solidFill>
                <a:schemeClr val="accent2"/>
              </a:solidFill>
              <a:latin typeface="Verdana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Mala i srednja preduzeća su najviše pogođena korupcijom </c:v>
                </c:pt>
                <c:pt idx="1">
                  <c:v>Velika preduzeća žele da Vlada bude korumpirana, jer imaju koristi od toga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0.75000000000000211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Mala i srednja preduzeća su najviše pogođena korupcijom </c:v>
                </c:pt>
                <c:pt idx="1">
                  <c:v>Velika preduzeća žele da Vlada bude korumpirana, jer imaju koristi od toga 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0.77000000000000224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Mala i srednja preduzeća su najviše pogođena korupcijom </c:v>
                </c:pt>
                <c:pt idx="1">
                  <c:v>Velika preduzeća žele da Vlada bude korumpirana, jer imaju koristi od toga 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0.75000000000000211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Mala i srednja preduzeća su najviše pogođena korupcijom </c:v>
                </c:pt>
                <c:pt idx="1">
                  <c:v>Velika preduzeća žele da Vlada bude korumpirana, jer imaju koristi od toga 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0.52</c:v>
                </c:pt>
                <c:pt idx="1">
                  <c:v>0.74000000000000199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Mala i srednja preduzeća su najviše pogođena korupcijom </c:v>
                </c:pt>
                <c:pt idx="1">
                  <c:v>Velika preduzeća žele da Vlada bude korumpirana, jer imaju koristi od toga 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0.54</c:v>
                </c:pt>
                <c:pt idx="1">
                  <c:v>0.75000000000000211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251776"/>
        <c:axId val="130269952"/>
      </c:barChart>
      <c:catAx>
        <c:axId val="130251776"/>
        <c:scaling>
          <c:orientation val="maxMin"/>
        </c:scaling>
        <c:delete val="0"/>
        <c:axPos val="l"/>
        <c:majorTickMark val="none"/>
        <c:minorTickMark val="none"/>
        <c:tickLblPos val="nextTo"/>
        <c:crossAx val="130269952"/>
        <c:crosses val="autoZero"/>
        <c:auto val="1"/>
        <c:lblAlgn val="ctr"/>
        <c:lblOffset val="100"/>
        <c:noMultiLvlLbl val="0"/>
      </c:catAx>
      <c:valAx>
        <c:axId val="1302699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0251776"/>
        <c:crosses val="autoZero"/>
        <c:crossBetween val="between"/>
      </c:valAx>
      <c:spPr>
        <a:noFill/>
      </c:spPr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u="none" strike="noStrike" baseline="0" dirty="0" smtClean="0">
                <a:effectLst/>
              </a:rPr>
              <a:t>U kojoj meri smatrate da su navedne institucije korumpirane u našoj zemlji?</a:t>
            </a:r>
            <a:endParaRPr lang="en-US" sz="1200" b="1" i="0" u="none" strike="noStrike" baseline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u="none" strike="noStrike" baseline="0" dirty="0" smtClean="0">
                <a:solidFill>
                  <a:schemeClr val="accent2"/>
                </a:solidFill>
                <a:effectLst/>
              </a:rPr>
              <a:t>Skala </a:t>
            </a:r>
            <a:r>
              <a:rPr lang="en-US" sz="800" b="0" i="0" u="none" strike="noStrike" baseline="0" dirty="0" smtClean="0">
                <a:solidFill>
                  <a:schemeClr val="accent2"/>
                </a:solidFill>
                <a:effectLst/>
              </a:rPr>
              <a:t>od </a:t>
            </a:r>
            <a:r>
              <a:rPr lang="sr-Latn-CS" sz="800" b="0" i="0" u="none" strike="noStrike" baseline="0" dirty="0" smtClean="0">
                <a:solidFill>
                  <a:schemeClr val="accent2"/>
                </a:solidFill>
                <a:effectLst/>
              </a:rPr>
              <a:t>1 – 5; % odgovora " Veoma su korumpirane“ i “Prilično su korumpirane“</a:t>
            </a:r>
            <a:endParaRPr lang="en-US" sz="800" b="0" dirty="0" smtClean="0">
              <a:solidFill>
                <a:schemeClr val="accent2"/>
              </a:solidFill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1440621498243033"/>
          <c:y val="0.14462160546763339"/>
          <c:w val="0.57537410975489989"/>
          <c:h val="0.841165250383306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905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Političke partije</c:v>
                </c:pt>
                <c:pt idx="1">
                  <c:v>Zdravstvo</c:v>
                </c:pt>
                <c:pt idx="2">
                  <c:v>Vlada</c:v>
                </c:pt>
                <c:pt idx="3">
                  <c:v>Sudije</c:v>
                </c:pt>
                <c:pt idx="4">
                  <c:v>Tužioci</c:v>
                </c:pt>
                <c:pt idx="5">
                  <c:v>Carina</c:v>
                </c:pt>
                <c:pt idx="6">
                  <c:v>Parlament/zakonodavstvo</c:v>
                </c:pt>
                <c:pt idx="7">
                  <c:v>Grad/administracija</c:v>
                </c:pt>
                <c:pt idx="8">
                  <c:v>Policija</c:v>
                </c:pt>
                <c:pt idx="9">
                  <c:v>Advokati/Pravnici</c:v>
                </c:pt>
                <c:pt idx="10">
                  <c:v>Obrazovanje</c:v>
                </c:pt>
                <c:pt idx="11">
                  <c:v>Mediji</c:v>
                </c:pt>
                <c:pt idx="12">
                  <c:v>Primena programa međunarodne pomoći i donacije</c:v>
                </c:pt>
                <c:pt idx="13">
                  <c:v>Banke, finansijski sektor</c:v>
                </c:pt>
                <c:pt idx="14">
                  <c:v>Poreska uprava</c:v>
                </c:pt>
                <c:pt idx="15">
                  <c:v>Predsednik</c:v>
                </c:pt>
                <c:pt idx="16">
                  <c:v>Katastar</c:v>
                </c:pt>
                <c:pt idx="17">
                  <c:v>Poslovni/privatni sektor</c:v>
                </c:pt>
                <c:pt idx="18">
                  <c:v>Opštinska uprava - usluge izdavanja izvoda i dozvola (izvod iz matične knjige rođenih, izvod iz matične knjige venčanih, dozvole)</c:v>
                </c:pt>
                <c:pt idx="19">
                  <c:v>NVO</c:v>
                </c:pt>
                <c:pt idx="20">
                  <c:v>Komunalne službe (za telefon, struju, vodu)</c:v>
                </c:pt>
                <c:pt idx="21">
                  <c:v>Vojska</c:v>
                </c:pt>
                <c:pt idx="22">
                  <c:v>Verska tela</c:v>
                </c:pt>
              </c:strCache>
            </c:strRef>
          </c:cat>
          <c:val>
            <c:numRef>
              <c:f>Sheet1!$B$2:$B$24</c:f>
              <c:numCache>
                <c:formatCode>0\%</c:formatCode>
                <c:ptCount val="23"/>
                <c:pt idx="0">
                  <c:v>75.606648795034872</c:v>
                </c:pt>
                <c:pt idx="1">
                  <c:v>78.483088181848075</c:v>
                </c:pt>
                <c:pt idx="2">
                  <c:v>60.955042758463804</c:v>
                </c:pt>
                <c:pt idx="3">
                  <c:v>69.802044848028089</c:v>
                </c:pt>
                <c:pt idx="4">
                  <c:v>65.481615938418884</c:v>
                </c:pt>
                <c:pt idx="5">
                  <c:v>71.617982816638118</c:v>
                </c:pt>
                <c:pt idx="6">
                  <c:v>61.603599771083751</c:v>
                </c:pt>
                <c:pt idx="7">
                  <c:v>54.736559298181191</c:v>
                </c:pt>
                <c:pt idx="8">
                  <c:v>64.840669598482492</c:v>
                </c:pt>
                <c:pt idx="9">
                  <c:v>66.060694080022714</c:v>
                </c:pt>
                <c:pt idx="10">
                  <c:v>55.768295665393943</c:v>
                </c:pt>
                <c:pt idx="11">
                  <c:v>47.676680921798635</c:v>
                </c:pt>
                <c:pt idx="12">
                  <c:v>50.887227970495246</c:v>
                </c:pt>
                <c:pt idx="13">
                  <c:v>39.308376224710983</c:v>
                </c:pt>
                <c:pt idx="14">
                  <c:v>50.82789429070349</c:v>
                </c:pt>
                <c:pt idx="15">
                  <c:v>43.359569061006482</c:v>
                </c:pt>
                <c:pt idx="16">
                  <c:v>35.280588994040251</c:v>
                </c:pt>
                <c:pt idx="17">
                  <c:v>43.654194792509344</c:v>
                </c:pt>
                <c:pt idx="18">
                  <c:v>37.126680986717815</c:v>
                </c:pt>
                <c:pt idx="19">
                  <c:v>38.932428924852985</c:v>
                </c:pt>
                <c:pt idx="20">
                  <c:v>33.075834421822769</c:v>
                </c:pt>
                <c:pt idx="21">
                  <c:v>23.005482902197059</c:v>
                </c:pt>
                <c:pt idx="22">
                  <c:v>24.508740570268046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Političke partije</c:v>
                </c:pt>
                <c:pt idx="1">
                  <c:v>Zdravstvo</c:v>
                </c:pt>
                <c:pt idx="2">
                  <c:v>Vlada</c:v>
                </c:pt>
                <c:pt idx="3">
                  <c:v>Sudije</c:v>
                </c:pt>
                <c:pt idx="4">
                  <c:v>Tužioci</c:v>
                </c:pt>
                <c:pt idx="5">
                  <c:v>Carina</c:v>
                </c:pt>
                <c:pt idx="6">
                  <c:v>Parlament/zakonodavstvo</c:v>
                </c:pt>
                <c:pt idx="7">
                  <c:v>Grad/administracija</c:v>
                </c:pt>
                <c:pt idx="8">
                  <c:v>Policija</c:v>
                </c:pt>
                <c:pt idx="9">
                  <c:v>Advokati/Pravnici</c:v>
                </c:pt>
                <c:pt idx="10">
                  <c:v>Obrazovanje</c:v>
                </c:pt>
                <c:pt idx="11">
                  <c:v>Mediji</c:v>
                </c:pt>
                <c:pt idx="12">
                  <c:v>Primena programa međunarodne pomoći i donacije</c:v>
                </c:pt>
                <c:pt idx="13">
                  <c:v>Banke, finansijski sektor</c:v>
                </c:pt>
                <c:pt idx="14">
                  <c:v>Poreska uprava</c:v>
                </c:pt>
                <c:pt idx="15">
                  <c:v>Predsednik</c:v>
                </c:pt>
                <c:pt idx="16">
                  <c:v>Katastar</c:v>
                </c:pt>
                <c:pt idx="17">
                  <c:v>Poslovni/privatni sektor</c:v>
                </c:pt>
                <c:pt idx="18">
                  <c:v>Opštinska uprava - usluge izdavanja izvoda i dozvola (izvod iz matične knjige rođenih, izvod iz matične knjige venčanih, dozvole)</c:v>
                </c:pt>
                <c:pt idx="19">
                  <c:v>NVO</c:v>
                </c:pt>
                <c:pt idx="20">
                  <c:v>Komunalne službe (za telefon, struju, vodu)</c:v>
                </c:pt>
                <c:pt idx="21">
                  <c:v>Vojska</c:v>
                </c:pt>
                <c:pt idx="22">
                  <c:v>Verska tela</c:v>
                </c:pt>
              </c:strCache>
            </c:strRef>
          </c:cat>
          <c:val>
            <c:numRef>
              <c:f>Sheet1!$C$2:$C$24</c:f>
              <c:numCache>
                <c:formatCode>0\%</c:formatCode>
                <c:ptCount val="23"/>
                <c:pt idx="0">
                  <c:v>80.181492295549532</c:v>
                </c:pt>
                <c:pt idx="1">
                  <c:v>69.886808788896388</c:v>
                </c:pt>
                <c:pt idx="2">
                  <c:v>66.147804898200164</c:v>
                </c:pt>
                <c:pt idx="3">
                  <c:v>70.137806696063251</c:v>
                </c:pt>
                <c:pt idx="4">
                  <c:v>65.807142736453272</c:v>
                </c:pt>
                <c:pt idx="5">
                  <c:v>62.235179314650296</c:v>
                </c:pt>
                <c:pt idx="6">
                  <c:v>65.273238956227843</c:v>
                </c:pt>
                <c:pt idx="7">
                  <c:v>55.018306291173943</c:v>
                </c:pt>
                <c:pt idx="8">
                  <c:v>65.309214457893461</c:v>
                </c:pt>
                <c:pt idx="9">
                  <c:v>68.219248290978982</c:v>
                </c:pt>
                <c:pt idx="10">
                  <c:v>46.563472220216866</c:v>
                </c:pt>
                <c:pt idx="11">
                  <c:v>52.593203804201679</c:v>
                </c:pt>
                <c:pt idx="12">
                  <c:v>54.8905557016503</c:v>
                </c:pt>
                <c:pt idx="13">
                  <c:v>47.83285512410508</c:v>
                </c:pt>
                <c:pt idx="14">
                  <c:v>52.573348880240644</c:v>
                </c:pt>
                <c:pt idx="15">
                  <c:v>44.280948450555989</c:v>
                </c:pt>
                <c:pt idx="16">
                  <c:v>39.555417345835451</c:v>
                </c:pt>
                <c:pt idx="17">
                  <c:v>55.447814584539088</c:v>
                </c:pt>
                <c:pt idx="18">
                  <c:v>40.148399640206819</c:v>
                </c:pt>
                <c:pt idx="19">
                  <c:v>38.126328830125892</c:v>
                </c:pt>
                <c:pt idx="20">
                  <c:v>37.51082909498804</c:v>
                </c:pt>
                <c:pt idx="21">
                  <c:v>23.068383602610616</c:v>
                </c:pt>
                <c:pt idx="22">
                  <c:v>28.363793848290438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Političke partije</c:v>
                </c:pt>
                <c:pt idx="1">
                  <c:v>Zdravstvo</c:v>
                </c:pt>
                <c:pt idx="2">
                  <c:v>Vlada</c:v>
                </c:pt>
                <c:pt idx="3">
                  <c:v>Sudije</c:v>
                </c:pt>
                <c:pt idx="4">
                  <c:v>Tužioci</c:v>
                </c:pt>
                <c:pt idx="5">
                  <c:v>Carina</c:v>
                </c:pt>
                <c:pt idx="6">
                  <c:v>Parlament/zakonodavstvo</c:v>
                </c:pt>
                <c:pt idx="7">
                  <c:v>Grad/administracija</c:v>
                </c:pt>
                <c:pt idx="8">
                  <c:v>Policija</c:v>
                </c:pt>
                <c:pt idx="9">
                  <c:v>Advokati/Pravnici</c:v>
                </c:pt>
                <c:pt idx="10">
                  <c:v>Obrazovanje</c:v>
                </c:pt>
                <c:pt idx="11">
                  <c:v>Mediji</c:v>
                </c:pt>
                <c:pt idx="12">
                  <c:v>Primena programa međunarodne pomoći i donacije</c:v>
                </c:pt>
                <c:pt idx="13">
                  <c:v>Banke, finansijski sektor</c:v>
                </c:pt>
                <c:pt idx="14">
                  <c:v>Poreska uprava</c:v>
                </c:pt>
                <c:pt idx="15">
                  <c:v>Predsednik</c:v>
                </c:pt>
                <c:pt idx="16">
                  <c:v>Katastar</c:v>
                </c:pt>
                <c:pt idx="17">
                  <c:v>Poslovni/privatni sektor</c:v>
                </c:pt>
                <c:pt idx="18">
                  <c:v>Opštinska uprava - usluge izdavanja izvoda i dozvola (izvod iz matične knjige rođenih, izvod iz matične knjige venčanih, dozvole)</c:v>
                </c:pt>
                <c:pt idx="19">
                  <c:v>NVO</c:v>
                </c:pt>
                <c:pt idx="20">
                  <c:v>Komunalne službe (za telefon, struju, vodu)</c:v>
                </c:pt>
                <c:pt idx="21">
                  <c:v>Vojska</c:v>
                </c:pt>
                <c:pt idx="22">
                  <c:v>Verska tela</c:v>
                </c:pt>
              </c:strCache>
            </c:strRef>
          </c:cat>
          <c:val>
            <c:numRef>
              <c:f>Sheet1!$D$2:$D$24</c:f>
              <c:numCache>
                <c:formatCode>0\%</c:formatCode>
                <c:ptCount val="23"/>
                <c:pt idx="0">
                  <c:v>74.204028706070588</c:v>
                </c:pt>
                <c:pt idx="1">
                  <c:v>73.064868780492731</c:v>
                </c:pt>
                <c:pt idx="2">
                  <c:v>63.105310526478846</c:v>
                </c:pt>
                <c:pt idx="3">
                  <c:v>68.093301595319673</c:v>
                </c:pt>
                <c:pt idx="4">
                  <c:v>67.019247127246274</c:v>
                </c:pt>
                <c:pt idx="5">
                  <c:v>63.190301546151304</c:v>
                </c:pt>
                <c:pt idx="6">
                  <c:v>59.682233065744924</c:v>
                </c:pt>
                <c:pt idx="7">
                  <c:v>52.116282752394596</c:v>
                </c:pt>
                <c:pt idx="8">
                  <c:v>56.517390637362006</c:v>
                </c:pt>
                <c:pt idx="9">
                  <c:v>66.881677409736881</c:v>
                </c:pt>
                <c:pt idx="10">
                  <c:v>50.250056771267055</c:v>
                </c:pt>
                <c:pt idx="11">
                  <c:v>54.137667866199386</c:v>
                </c:pt>
                <c:pt idx="12">
                  <c:v>44.669620477719086</c:v>
                </c:pt>
                <c:pt idx="13">
                  <c:v>37.263335278879666</c:v>
                </c:pt>
                <c:pt idx="14">
                  <c:v>42.957364530102097</c:v>
                </c:pt>
                <c:pt idx="15">
                  <c:v>36.212344974807849</c:v>
                </c:pt>
                <c:pt idx="16">
                  <c:v>36.578136613999511</c:v>
                </c:pt>
                <c:pt idx="17">
                  <c:v>45.522590546944038</c:v>
                </c:pt>
                <c:pt idx="18">
                  <c:v>37.276097541713867</c:v>
                </c:pt>
                <c:pt idx="19">
                  <c:v>39.928200444061758</c:v>
                </c:pt>
                <c:pt idx="20">
                  <c:v>35.046429670394851</c:v>
                </c:pt>
                <c:pt idx="21">
                  <c:v>26.582600553816469</c:v>
                </c:pt>
                <c:pt idx="22">
                  <c:v>21.807469807823509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Političke partije</c:v>
                </c:pt>
                <c:pt idx="1">
                  <c:v>Zdravstvo</c:v>
                </c:pt>
                <c:pt idx="2">
                  <c:v>Vlada</c:v>
                </c:pt>
                <c:pt idx="3">
                  <c:v>Sudije</c:v>
                </c:pt>
                <c:pt idx="4">
                  <c:v>Tužioci</c:v>
                </c:pt>
                <c:pt idx="5">
                  <c:v>Carina</c:v>
                </c:pt>
                <c:pt idx="6">
                  <c:v>Parlament/zakonodavstvo</c:v>
                </c:pt>
                <c:pt idx="7">
                  <c:v>Grad/administracija</c:v>
                </c:pt>
                <c:pt idx="8">
                  <c:v>Policija</c:v>
                </c:pt>
                <c:pt idx="9">
                  <c:v>Advokati/Pravnici</c:v>
                </c:pt>
                <c:pt idx="10">
                  <c:v>Obrazovanje</c:v>
                </c:pt>
                <c:pt idx="11">
                  <c:v>Mediji</c:v>
                </c:pt>
                <c:pt idx="12">
                  <c:v>Primena programa međunarodne pomoći i donacije</c:v>
                </c:pt>
                <c:pt idx="13">
                  <c:v>Banke, finansijski sektor</c:v>
                </c:pt>
                <c:pt idx="14">
                  <c:v>Poreska uprava</c:v>
                </c:pt>
                <c:pt idx="15">
                  <c:v>Predsednik</c:v>
                </c:pt>
                <c:pt idx="16">
                  <c:v>Katastar</c:v>
                </c:pt>
                <c:pt idx="17">
                  <c:v>Poslovni/privatni sektor</c:v>
                </c:pt>
                <c:pt idx="18">
                  <c:v>Opštinska uprava - usluge izdavanja izvoda i dozvola (izvod iz matične knjige rođenih, izvod iz matične knjige venčanih, dozvole)</c:v>
                </c:pt>
                <c:pt idx="19">
                  <c:v>NVO</c:v>
                </c:pt>
                <c:pt idx="20">
                  <c:v>Komunalne službe (za telefon, struju, vodu)</c:v>
                </c:pt>
                <c:pt idx="21">
                  <c:v>Vojska</c:v>
                </c:pt>
                <c:pt idx="22">
                  <c:v>Verska tela</c:v>
                </c:pt>
              </c:strCache>
            </c:strRef>
          </c:cat>
          <c:val>
            <c:numRef>
              <c:f>Sheet1!$E$2:$E$24</c:f>
              <c:numCache>
                <c:formatCode>0\%</c:formatCode>
                <c:ptCount val="23"/>
                <c:pt idx="0">
                  <c:v>76.254671672023704</c:v>
                </c:pt>
                <c:pt idx="1">
                  <c:v>73.606118477157196</c:v>
                </c:pt>
                <c:pt idx="2">
                  <c:v>67.158278432695298</c:v>
                </c:pt>
                <c:pt idx="3">
                  <c:v>67.320406437486398</c:v>
                </c:pt>
                <c:pt idx="4">
                  <c:v>64.126086882886</c:v>
                </c:pt>
                <c:pt idx="5">
                  <c:v>62.807508538929298</c:v>
                </c:pt>
                <c:pt idx="6">
                  <c:v>63.372481088397002</c:v>
                </c:pt>
                <c:pt idx="7">
                  <c:v>55.138258135934997</c:v>
                </c:pt>
                <c:pt idx="8">
                  <c:v>62.606499071557799</c:v>
                </c:pt>
                <c:pt idx="9">
                  <c:v>62.756411431813298</c:v>
                </c:pt>
                <c:pt idx="10">
                  <c:v>52.349406385613698</c:v>
                </c:pt>
                <c:pt idx="11">
                  <c:v>53.708821358044801</c:v>
                </c:pt>
                <c:pt idx="12">
                  <c:v>52.007439432323999</c:v>
                </c:pt>
                <c:pt idx="13">
                  <c:v>49.0728144275418</c:v>
                </c:pt>
                <c:pt idx="14">
                  <c:v>50.098195979795101</c:v>
                </c:pt>
                <c:pt idx="15">
                  <c:v>45.103467219678897</c:v>
                </c:pt>
                <c:pt idx="16">
                  <c:v>44.923266523829298</c:v>
                </c:pt>
                <c:pt idx="17">
                  <c:v>49.025210369266603</c:v>
                </c:pt>
                <c:pt idx="18">
                  <c:v>40.5010249118559</c:v>
                </c:pt>
                <c:pt idx="19">
                  <c:v>36.480262844890298</c:v>
                </c:pt>
                <c:pt idx="20">
                  <c:v>36.423148756979998</c:v>
                </c:pt>
                <c:pt idx="21">
                  <c:v>24.639759185370401</c:v>
                </c:pt>
                <c:pt idx="22">
                  <c:v>27.928823901885298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rgbClr val="FF0099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Političke partije</c:v>
                </c:pt>
                <c:pt idx="1">
                  <c:v>Zdravstvo</c:v>
                </c:pt>
                <c:pt idx="2">
                  <c:v>Vlada</c:v>
                </c:pt>
                <c:pt idx="3">
                  <c:v>Sudije</c:v>
                </c:pt>
                <c:pt idx="4">
                  <c:v>Tužioci</c:v>
                </c:pt>
                <c:pt idx="5">
                  <c:v>Carina</c:v>
                </c:pt>
                <c:pt idx="6">
                  <c:v>Parlament/zakonodavstvo</c:v>
                </c:pt>
                <c:pt idx="7">
                  <c:v>Grad/administracija</c:v>
                </c:pt>
                <c:pt idx="8">
                  <c:v>Policija</c:v>
                </c:pt>
                <c:pt idx="9">
                  <c:v>Advokati/Pravnici</c:v>
                </c:pt>
                <c:pt idx="10">
                  <c:v>Obrazovanje</c:v>
                </c:pt>
                <c:pt idx="11">
                  <c:v>Mediji</c:v>
                </c:pt>
                <c:pt idx="12">
                  <c:v>Primena programa međunarodne pomoći i donacije</c:v>
                </c:pt>
                <c:pt idx="13">
                  <c:v>Banke, finansijski sektor</c:v>
                </c:pt>
                <c:pt idx="14">
                  <c:v>Poreska uprava</c:v>
                </c:pt>
                <c:pt idx="15">
                  <c:v>Predsednik</c:v>
                </c:pt>
                <c:pt idx="16">
                  <c:v>Katastar</c:v>
                </c:pt>
                <c:pt idx="17">
                  <c:v>Poslovni/privatni sektor</c:v>
                </c:pt>
                <c:pt idx="18">
                  <c:v>Opštinska uprava - usluge izdavanja izvoda i dozvola (izvod iz matične knjige rođenih, izvod iz matične knjige venčanih, dozvole)</c:v>
                </c:pt>
                <c:pt idx="19">
                  <c:v>NVO</c:v>
                </c:pt>
                <c:pt idx="20">
                  <c:v>Komunalne službe (za telefon, struju, vodu)</c:v>
                </c:pt>
                <c:pt idx="21">
                  <c:v>Vojska</c:v>
                </c:pt>
                <c:pt idx="22">
                  <c:v>Verska tela</c:v>
                </c:pt>
              </c:strCache>
            </c:strRef>
          </c:cat>
          <c:val>
            <c:numRef>
              <c:f>Sheet1!$F$2:$F$24</c:f>
              <c:numCache>
                <c:formatCode>0\%</c:formatCode>
                <c:ptCount val="23"/>
                <c:pt idx="0">
                  <c:v>77</c:v>
                </c:pt>
                <c:pt idx="1">
                  <c:v>74</c:v>
                </c:pt>
                <c:pt idx="2">
                  <c:v>69</c:v>
                </c:pt>
                <c:pt idx="3">
                  <c:v>69</c:v>
                </c:pt>
                <c:pt idx="4">
                  <c:v>67</c:v>
                </c:pt>
                <c:pt idx="5">
                  <c:v>66</c:v>
                </c:pt>
                <c:pt idx="6">
                  <c:v>65</c:v>
                </c:pt>
                <c:pt idx="7">
                  <c:v>64</c:v>
                </c:pt>
                <c:pt idx="8">
                  <c:v>64</c:v>
                </c:pt>
                <c:pt idx="9">
                  <c:v>62</c:v>
                </c:pt>
                <c:pt idx="10">
                  <c:v>55</c:v>
                </c:pt>
                <c:pt idx="11">
                  <c:v>55</c:v>
                </c:pt>
                <c:pt idx="12">
                  <c:v>51</c:v>
                </c:pt>
                <c:pt idx="13">
                  <c:v>50</c:v>
                </c:pt>
                <c:pt idx="14">
                  <c:v>49</c:v>
                </c:pt>
                <c:pt idx="15">
                  <c:v>47</c:v>
                </c:pt>
                <c:pt idx="16">
                  <c:v>45</c:v>
                </c:pt>
                <c:pt idx="17">
                  <c:v>45</c:v>
                </c:pt>
                <c:pt idx="18">
                  <c:v>42</c:v>
                </c:pt>
                <c:pt idx="19">
                  <c:v>42</c:v>
                </c:pt>
                <c:pt idx="20">
                  <c:v>36</c:v>
                </c:pt>
                <c:pt idx="21">
                  <c:v>32</c:v>
                </c:pt>
                <c:pt idx="2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30283392"/>
        <c:axId val="130284928"/>
      </c:barChart>
      <c:catAx>
        <c:axId val="13028339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anchor="ctr" anchorCtr="0"/>
          <a:lstStyle/>
          <a:p>
            <a:pPr>
              <a:defRPr sz="800" b="0"/>
            </a:pPr>
            <a:endParaRPr lang="en-US"/>
          </a:p>
        </c:txPr>
        <c:crossAx val="130284928"/>
        <c:crosses val="autoZero"/>
        <c:auto val="1"/>
        <c:lblAlgn val="ctr"/>
        <c:lblOffset val="100"/>
        <c:noMultiLvlLbl val="0"/>
      </c:catAx>
      <c:valAx>
        <c:axId val="130284928"/>
        <c:scaling>
          <c:orientation val="minMax"/>
          <c:max val="40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30283392"/>
        <c:crosses val="autoZero"/>
        <c:crossBetween val="between"/>
        <c:majorUnit val="0.5"/>
        <c:minorUnit val="0.1"/>
      </c:valAx>
    </c:plotArea>
    <c:legend>
      <c:legendPos val="r"/>
      <c:layout>
        <c:manualLayout>
          <c:xMode val="edge"/>
          <c:yMode val="edge"/>
          <c:x val="0.87675728929299312"/>
          <c:y val="0.63026008112622256"/>
          <c:w val="0.12250720092653358"/>
          <c:h val="0.36726820630675111"/>
        </c:manualLayout>
      </c:layout>
      <c:overlay val="0"/>
      <c:txPr>
        <a:bodyPr/>
        <a:lstStyle/>
        <a:p>
          <a:pPr>
            <a:defRPr sz="9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b="1" i="0" u="none" strike="noStrike" baseline="0" dirty="0" smtClean="0"/>
              <a:t>Ko bi trebalo da predvodi suzbijanje korupcije</a:t>
            </a:r>
            <a:r>
              <a:rPr lang="en-US" sz="1200" b="1" i="0" u="none" strike="noStrike" baseline="0" dirty="0" smtClean="0"/>
              <a:t>?</a:t>
            </a:r>
            <a:r>
              <a:rPr lang="en-US" sz="960" b="1" i="0" u="none" strike="noStrike" baseline="0" dirty="0" smtClean="0"/>
              <a:t> </a:t>
            </a:r>
            <a:endParaRPr lang="x-none" sz="1200" b="1" i="0" u="none" strike="noStrike" baseline="0" dirty="0" smtClean="0"/>
          </a:p>
          <a:p>
            <a:pPr>
              <a:defRPr/>
            </a:pPr>
            <a:r>
              <a:rPr lang="x-none" sz="1200" b="1" i="0" u="none" strike="noStrike" baseline="0" dirty="0" smtClean="0"/>
              <a:t>VIŠESTRUKI ODGOVOR</a:t>
            </a:r>
            <a:endParaRPr lang="en-U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1575188212570333"/>
          <c:y val="0.18346660562190725"/>
          <c:w val="0.46118736310256142"/>
          <c:h val="0.78896458088298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Policija</c:v>
                </c:pt>
                <c:pt idx="1">
                  <c:v>Vlada</c:v>
                </c:pt>
                <c:pt idx="2">
                  <c:v>Pravosuđe</c:v>
                </c:pt>
                <c:pt idx="3">
                  <c:v>Agencija za borbu protiv korupcije</c:v>
                </c:pt>
                <c:pt idx="4">
                  <c:v>Građani (pokreti)</c:v>
                </c:pt>
                <c:pt idx="5">
                  <c:v>Specijalne elitne jedinice</c:v>
                </c:pt>
                <c:pt idx="6">
                  <c:v>Predsednik</c:v>
                </c:pt>
                <c:pt idx="7">
                  <c:v>Parlament</c:v>
                </c:pt>
                <c:pt idx="8">
                  <c:v>Državna revizorska institucija </c:v>
                </c:pt>
                <c:pt idx="9">
                  <c:v>Zaštitnik građana</c:v>
                </c:pt>
                <c:pt idx="10">
                  <c:v>Poverenik za informacije od javnog značaja i zaštitu podataka o ličnosti</c:v>
                </c:pt>
                <c:pt idx="11">
                  <c:v>NVO-i</c:v>
                </c:pt>
              </c:strCache>
            </c:strRef>
          </c:cat>
          <c:val>
            <c:numRef>
              <c:f>Sheet1!$B$2:$B$13</c:f>
              <c:numCache>
                <c:formatCode>0\%</c:formatCode>
                <c:ptCount val="12"/>
                <c:pt idx="0">
                  <c:v>46.551296984451099</c:v>
                </c:pt>
                <c:pt idx="1">
                  <c:v>46.358832812943703</c:v>
                </c:pt>
                <c:pt idx="2">
                  <c:v>23.818202271246289</c:v>
                </c:pt>
                <c:pt idx="3">
                  <c:v>13.468277354849604</c:v>
                </c:pt>
                <c:pt idx="4">
                  <c:v>11.366061055269009</c:v>
                </c:pt>
                <c:pt idx="5">
                  <c:v>6.6167964544203004</c:v>
                </c:pt>
                <c:pt idx="6">
                  <c:v>4.3819842816679655</c:v>
                </c:pt>
                <c:pt idx="7">
                  <c:v>2.9518631712798054</c:v>
                </c:pt>
                <c:pt idx="8">
                  <c:v>2.8455517264424124</c:v>
                </c:pt>
                <c:pt idx="9">
                  <c:v>2.167580888749753</c:v>
                </c:pt>
                <c:pt idx="10">
                  <c:v>1.0013534213717219</c:v>
                </c:pt>
                <c:pt idx="11">
                  <c:v>0.64907467535821384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008192"/>
        <c:axId val="130015232"/>
      </c:barChart>
      <c:catAx>
        <c:axId val="1300081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 anchor="ctr" anchorCtr="0"/>
          <a:lstStyle/>
          <a:p>
            <a:pPr>
              <a:defRPr sz="1000" b="0"/>
            </a:pPr>
            <a:endParaRPr lang="en-US"/>
          </a:p>
        </c:txPr>
        <c:crossAx val="130015232"/>
        <c:crosses val="autoZero"/>
        <c:auto val="1"/>
        <c:lblAlgn val="ctr"/>
        <c:lblOffset val="100"/>
        <c:noMultiLvlLbl val="0"/>
      </c:catAx>
      <c:valAx>
        <c:axId val="130015232"/>
        <c:scaling>
          <c:orientation val="minMax"/>
          <c:max val="6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300081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b="1" i="0" u="none" strike="noStrike" baseline="0" dirty="0" smtClean="0"/>
              <a:t>Prema vašem mišljenju</a:t>
            </a:r>
            <a:r>
              <a:rPr lang="en-US" sz="1200" b="1" i="0" u="none" strike="noStrike" baseline="0" dirty="0" smtClean="0"/>
              <a:t>, </a:t>
            </a:r>
            <a:r>
              <a:rPr lang="x-none" sz="1200" b="1" i="0" u="none" strike="noStrike" baseline="0" smtClean="0"/>
              <a:t>k</a:t>
            </a:r>
            <a:r>
              <a:rPr lang="en-US" sz="1200" b="1" i="0" u="none" strike="noStrike" baseline="0" dirty="0" smtClean="0"/>
              <a:t>o</a:t>
            </a:r>
            <a:r>
              <a:rPr lang="x-none" sz="1200" b="1" i="0" u="none" strike="noStrike" baseline="0" smtClean="0"/>
              <a:t>ji </a:t>
            </a:r>
            <a:r>
              <a:rPr lang="x-none" sz="1200" b="1" i="0" u="none" strike="noStrike" baseline="0" dirty="0" smtClean="0"/>
              <a:t>faktori najviše ometaju suzbijanje korupcije</a:t>
            </a:r>
            <a:r>
              <a:rPr lang="en-US" sz="1200" b="1" i="0" u="none" strike="noStrike" baseline="0" dirty="0" smtClean="0"/>
              <a:t>? </a:t>
            </a:r>
            <a:r>
              <a:rPr lang="x-none" sz="1200" b="1" i="0" u="none" strike="noStrike" baseline="0" dirty="0" smtClean="0"/>
              <a:t>VIŠESTRUKI ODGOVOR</a:t>
            </a:r>
            <a:endParaRPr lang="en-US" sz="12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Neadekvatna kontrola državnih službi  </c:v>
                </c:pt>
                <c:pt idx="1">
                  <c:v>Uobičajena praksa da se problemi rešavaju korišćenjem veza mimo zakona </c:v>
                </c:pt>
                <c:pt idx="2">
                  <c:v>Rasprostranjena korupcija u organima nadležnim za praćenje korupcije</c:v>
                </c:pt>
                <c:pt idx="3">
                  <c:v>Odsustvo volje kod političkih lidera da kontrolišu korupciju </c:v>
                </c:pt>
                <c:pt idx="4">
                  <c:v>Nesavršeno zakonodavstvo ili sankcije protiv korupcije (blage kazne i sl.) </c:v>
                </c:pt>
                <c:pt idx="5">
                  <c:v>Pasivnost građana </c:v>
                </c:pt>
                <c:pt idx="6">
                  <c:v>Neznanje građana ili nedovoljno znanje njihovih prava </c:v>
                </c:pt>
                <c:pt idx="7">
                  <c:v>Nedovoljan broj mesta za prijavu korupcije </c:v>
                </c:pt>
                <c:pt idx="8">
                  <c:v>Ne znam/bez odgovora</c:v>
                </c:pt>
              </c:strCache>
            </c:strRef>
          </c:cat>
          <c:val>
            <c:numRef>
              <c:f>Sheet1!$B$2:$B$10</c:f>
              <c:numCache>
                <c:formatCode>0\%</c:formatCode>
                <c:ptCount val="9"/>
                <c:pt idx="0">
                  <c:v>45.468971881533321</c:v>
                </c:pt>
                <c:pt idx="1">
                  <c:v>37.444031498795894</c:v>
                </c:pt>
                <c:pt idx="2">
                  <c:v>37.963741287728297</c:v>
                </c:pt>
                <c:pt idx="3">
                  <c:v>27.478986120309987</c:v>
                </c:pt>
                <c:pt idx="4">
                  <c:v>26.330557617379892</c:v>
                </c:pt>
                <c:pt idx="5">
                  <c:v>23.313247322557832</c:v>
                </c:pt>
                <c:pt idx="6">
                  <c:v>15.623033811565886</c:v>
                </c:pt>
                <c:pt idx="7">
                  <c:v>8.423505368397521</c:v>
                </c:pt>
                <c:pt idx="8">
                  <c:v>0.76379228492485574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Neadekvatna kontrola državnih službi  </c:v>
                </c:pt>
                <c:pt idx="1">
                  <c:v>Uobičajena praksa da se problemi rešavaju korišćenjem veza mimo zakona </c:v>
                </c:pt>
                <c:pt idx="2">
                  <c:v>Rasprostranjena korupcija u organima nadležnim za praćenje korupcije</c:v>
                </c:pt>
                <c:pt idx="3">
                  <c:v>Odsustvo volje kod političkih lidera da kontrolišu korupciju </c:v>
                </c:pt>
                <c:pt idx="4">
                  <c:v>Nesavršeno zakonodavstvo ili sankcije protiv korupcije (blage kazne i sl.) </c:v>
                </c:pt>
                <c:pt idx="5">
                  <c:v>Pasivnost građana </c:v>
                </c:pt>
                <c:pt idx="6">
                  <c:v>Neznanje građana ili nedovoljno znanje njihovih prava </c:v>
                </c:pt>
                <c:pt idx="7">
                  <c:v>Nedovoljan broj mesta za prijavu korupcije </c:v>
                </c:pt>
                <c:pt idx="8">
                  <c:v>Ne znam/bez odgovora</c:v>
                </c:pt>
              </c:strCache>
            </c:strRef>
          </c:cat>
          <c:val>
            <c:numRef>
              <c:f>Sheet1!$C$2:$C$10</c:f>
              <c:numCache>
                <c:formatCode>0\%</c:formatCode>
                <c:ptCount val="9"/>
                <c:pt idx="0">
                  <c:v>49.313117026506006</c:v>
                </c:pt>
                <c:pt idx="1">
                  <c:v>38.956358754958003</c:v>
                </c:pt>
                <c:pt idx="2">
                  <c:v>39.847991214734805</c:v>
                </c:pt>
                <c:pt idx="3">
                  <c:v>29.785992169324089</c:v>
                </c:pt>
                <c:pt idx="4">
                  <c:v>25.026548264435529</c:v>
                </c:pt>
                <c:pt idx="5">
                  <c:v>20.051836403463383</c:v>
                </c:pt>
                <c:pt idx="6">
                  <c:v>13.304000211956446</c:v>
                </c:pt>
                <c:pt idx="7">
                  <c:v>8.8590613753027014</c:v>
                </c:pt>
                <c:pt idx="8">
                  <c:v>0.77734586076962264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Neadekvatna kontrola državnih službi  </c:v>
                </c:pt>
                <c:pt idx="1">
                  <c:v>Uobičajena praksa da se problemi rešavaju korišćenjem veza mimo zakona </c:v>
                </c:pt>
                <c:pt idx="2">
                  <c:v>Rasprostranjena korupcija u organima nadležnim za praćenje korupcije</c:v>
                </c:pt>
                <c:pt idx="3">
                  <c:v>Odsustvo volje kod političkih lidera da kontrolišu korupciju </c:v>
                </c:pt>
                <c:pt idx="4">
                  <c:v>Nesavršeno zakonodavstvo ili sankcije protiv korupcije (blage kazne i sl.) </c:v>
                </c:pt>
                <c:pt idx="5">
                  <c:v>Pasivnost građana </c:v>
                </c:pt>
                <c:pt idx="6">
                  <c:v>Neznanje građana ili nedovoljno znanje njihovih prava </c:v>
                </c:pt>
                <c:pt idx="7">
                  <c:v>Nedovoljan broj mesta za prijavu korupcije </c:v>
                </c:pt>
                <c:pt idx="8">
                  <c:v>Ne znam/bez odgovora</c:v>
                </c:pt>
              </c:strCache>
            </c:strRef>
          </c:cat>
          <c:val>
            <c:numRef>
              <c:f>Sheet1!$D$2:$D$10</c:f>
              <c:numCache>
                <c:formatCode>0\%</c:formatCode>
                <c:ptCount val="9"/>
                <c:pt idx="0">
                  <c:v>38.145836218106332</c:v>
                </c:pt>
                <c:pt idx="1">
                  <c:v>38.281177003448875</c:v>
                </c:pt>
                <c:pt idx="2">
                  <c:v>40.397079388260124</c:v>
                </c:pt>
                <c:pt idx="3">
                  <c:v>32.297821437873445</c:v>
                </c:pt>
                <c:pt idx="4">
                  <c:v>25.209444037222436</c:v>
                </c:pt>
                <c:pt idx="5">
                  <c:v>20.498530509733843</c:v>
                </c:pt>
                <c:pt idx="6">
                  <c:v>13.620957372264005</c:v>
                </c:pt>
                <c:pt idx="7">
                  <c:v>3.1650339508829286</c:v>
                </c:pt>
                <c:pt idx="8">
                  <c:v>0.84170686289084462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Neadekvatna kontrola državnih službi  </c:v>
                </c:pt>
                <c:pt idx="1">
                  <c:v>Uobičajena praksa da se problemi rešavaju korišćenjem veza mimo zakona </c:v>
                </c:pt>
                <c:pt idx="2">
                  <c:v>Rasprostranjena korupcija u organima nadležnim za praćenje korupcije</c:v>
                </c:pt>
                <c:pt idx="3">
                  <c:v>Odsustvo volje kod političkih lidera da kontrolišu korupciju </c:v>
                </c:pt>
                <c:pt idx="4">
                  <c:v>Nesavršeno zakonodavstvo ili sankcije protiv korupcije (blage kazne i sl.) </c:v>
                </c:pt>
                <c:pt idx="5">
                  <c:v>Pasivnost građana </c:v>
                </c:pt>
                <c:pt idx="6">
                  <c:v>Neznanje građana ili nedovoljno znanje njihovih prava </c:v>
                </c:pt>
                <c:pt idx="7">
                  <c:v>Nedovoljan broj mesta za prijavu korupcije </c:v>
                </c:pt>
                <c:pt idx="8">
                  <c:v>Ne znam/bez odgovora</c:v>
                </c:pt>
              </c:strCache>
            </c:strRef>
          </c:cat>
          <c:val>
            <c:numRef>
              <c:f>Sheet1!$E$2:$E$10</c:f>
              <c:numCache>
                <c:formatCode>0\%</c:formatCode>
                <c:ptCount val="9"/>
                <c:pt idx="0">
                  <c:v>47.163155863564263</c:v>
                </c:pt>
                <c:pt idx="1">
                  <c:v>31.471223850464689</c:v>
                </c:pt>
                <c:pt idx="2">
                  <c:v>31.666737286121624</c:v>
                </c:pt>
                <c:pt idx="3">
                  <c:v>24.658252540734889</c:v>
                </c:pt>
                <c:pt idx="4">
                  <c:v>29.371898354824648</c:v>
                </c:pt>
                <c:pt idx="5">
                  <c:v>19.692248652115389</c:v>
                </c:pt>
                <c:pt idx="6">
                  <c:v>17.308814960352439</c:v>
                </c:pt>
                <c:pt idx="7">
                  <c:v>10.553939070276806</c:v>
                </c:pt>
                <c:pt idx="8">
                  <c:v>1.5729141622888501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Neadekvatna kontrola državnih službi  </c:v>
                </c:pt>
                <c:pt idx="1">
                  <c:v>Uobičajena praksa da se problemi rešavaju korišćenjem veza mimo zakona </c:v>
                </c:pt>
                <c:pt idx="2">
                  <c:v>Rasprostranjena korupcija u organima nadležnim za praćenje korupcije</c:v>
                </c:pt>
                <c:pt idx="3">
                  <c:v>Odsustvo volje kod političkih lidera da kontrolišu korupciju </c:v>
                </c:pt>
                <c:pt idx="4">
                  <c:v>Nesavršeno zakonodavstvo ili sankcije protiv korupcije (blage kazne i sl.) </c:v>
                </c:pt>
                <c:pt idx="5">
                  <c:v>Pasivnost građana </c:v>
                </c:pt>
                <c:pt idx="6">
                  <c:v>Neznanje građana ili nedovoljno znanje njihovih prava </c:v>
                </c:pt>
                <c:pt idx="7">
                  <c:v>Nedovoljan broj mesta za prijavu korupcije </c:v>
                </c:pt>
                <c:pt idx="8">
                  <c:v>Ne znam/bez odgovora</c:v>
                </c:pt>
              </c:strCache>
            </c:strRef>
          </c:cat>
          <c:val>
            <c:numRef>
              <c:f>Sheet1!$F$2:$F$10</c:f>
              <c:numCache>
                <c:formatCode>0\%</c:formatCode>
                <c:ptCount val="9"/>
                <c:pt idx="0">
                  <c:v>52.571746421848488</c:v>
                </c:pt>
                <c:pt idx="1">
                  <c:v>37.394861012433289</c:v>
                </c:pt>
                <c:pt idx="2">
                  <c:v>34.586416181492297</c:v>
                </c:pt>
                <c:pt idx="3">
                  <c:v>32.565538748915145</c:v>
                </c:pt>
                <c:pt idx="4">
                  <c:v>24.528128081440187</c:v>
                </c:pt>
                <c:pt idx="5">
                  <c:v>21.174389195311601</c:v>
                </c:pt>
                <c:pt idx="6">
                  <c:v>14.2649258178801</c:v>
                </c:pt>
                <c:pt idx="7">
                  <c:v>6.8445119522623497</c:v>
                </c:pt>
                <c:pt idx="8">
                  <c:v>0.99559820153816203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2195968"/>
        <c:axId val="122199040"/>
      </c:barChart>
      <c:catAx>
        <c:axId val="12219596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2199040"/>
        <c:crosses val="autoZero"/>
        <c:auto val="1"/>
        <c:lblAlgn val="ctr"/>
        <c:lblOffset val="100"/>
        <c:noMultiLvlLbl val="0"/>
      </c:catAx>
      <c:valAx>
        <c:axId val="122199040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one"/>
        <c:crossAx val="122195968"/>
        <c:crosses val="autoZero"/>
        <c:crossBetween val="between"/>
      </c:valAx>
      <c:spPr>
        <a:noFill/>
      </c:spPr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b="1" i="0" u="none" strike="noStrike" baseline="0" dirty="0" smtClean="0"/>
              <a:t>Ukoliko bi ste se našli u situaciji da vam državni ili privatni službenik direktno traži mito, šta biste uradili </a:t>
            </a:r>
            <a:r>
              <a:rPr lang="en-US" sz="1200" b="1" i="0" u="none" strike="noStrike" baseline="0" dirty="0" smtClean="0"/>
              <a:t>?</a:t>
            </a:r>
            <a:r>
              <a:rPr lang="x-none" sz="1200" b="1" i="0" u="none" strike="noStrike" baseline="0" dirty="0" smtClean="0"/>
              <a:t> VIŠESTRUKI ODGOVOR</a:t>
            </a:r>
            <a:endParaRPr lang="en-U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1386089238845589"/>
          <c:y val="0.26249606299212597"/>
          <c:w val="0.46709148856392929"/>
          <c:h val="0.70929880880274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Ne bih platio</c:v>
                </c:pt>
                <c:pt idx="1">
                  <c:v>Potražio bih nekoga ko može da mi pomogne bez plaćanja mita</c:v>
                </c:pt>
                <c:pt idx="2">
                  <c:v>Platio/la bih ukoliko bi imao/la novac</c:v>
                </c:pt>
                <c:pt idx="3">
                  <c:v>Prijavio/la bi upravi</c:v>
                </c:pt>
                <c:pt idx="4">
                  <c:v>Ništa ne bih učinio/la, samo bih sačekao/la da se situacija promeni </c:v>
                </c:pt>
                <c:pt idx="5">
                  <c:v>Prijavio/la bih organima za sprovođenje zakona </c:v>
                </c:pt>
                <c:pt idx="6">
                  <c:v>Prijavio/la bih novinarima </c:v>
                </c:pt>
                <c:pt idx="7">
                  <c:v>Drugo</c:v>
                </c:pt>
              </c:strCache>
            </c:strRef>
          </c:cat>
          <c:val>
            <c:numRef>
              <c:f>Sheet1!$B$2:$B$9</c:f>
              <c:numCache>
                <c:formatCode>0\%</c:formatCode>
                <c:ptCount val="8"/>
                <c:pt idx="0">
                  <c:v>37.088873968566226</c:v>
                </c:pt>
                <c:pt idx="1">
                  <c:v>30.443744587708057</c:v>
                </c:pt>
                <c:pt idx="2">
                  <c:v>23.719369519165767</c:v>
                </c:pt>
                <c:pt idx="3">
                  <c:v>14.23039987783069</c:v>
                </c:pt>
                <c:pt idx="4">
                  <c:v>9.0498522519215143</c:v>
                </c:pt>
                <c:pt idx="5">
                  <c:v>15.71756313820701</c:v>
                </c:pt>
                <c:pt idx="6">
                  <c:v>8.6095997490954836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Ne bih platio</c:v>
                </c:pt>
                <c:pt idx="1">
                  <c:v>Potražio bih nekoga ko može da mi pomogne bez plaćanja mita</c:v>
                </c:pt>
                <c:pt idx="2">
                  <c:v>Platio/la bih ukoliko bi imao/la novac</c:v>
                </c:pt>
                <c:pt idx="3">
                  <c:v>Prijavio/la bi upravi</c:v>
                </c:pt>
                <c:pt idx="4">
                  <c:v>Ništa ne bih učinio/la, samo bih sačekao/la da se situacija promeni </c:v>
                </c:pt>
                <c:pt idx="5">
                  <c:v>Prijavio/la bih organima za sprovođenje zakona </c:v>
                </c:pt>
                <c:pt idx="6">
                  <c:v>Prijavio/la bih novinarima </c:v>
                </c:pt>
                <c:pt idx="7">
                  <c:v>Drugo</c:v>
                </c:pt>
              </c:strCache>
            </c:strRef>
          </c:cat>
          <c:val>
            <c:numRef>
              <c:f>Sheet1!$C$2:$C$9</c:f>
              <c:numCache>
                <c:formatCode>0\%</c:formatCode>
                <c:ptCount val="8"/>
                <c:pt idx="0">
                  <c:v>33.143364781299745</c:v>
                </c:pt>
                <c:pt idx="1">
                  <c:v>36.894267584641909</c:v>
                </c:pt>
                <c:pt idx="2">
                  <c:v>19.518465844203039</c:v>
                </c:pt>
                <c:pt idx="3">
                  <c:v>10.54161181032563</c:v>
                </c:pt>
                <c:pt idx="4">
                  <c:v>8.4802197796105219</c:v>
                </c:pt>
                <c:pt idx="5">
                  <c:v>14.917293403881191</c:v>
                </c:pt>
                <c:pt idx="6">
                  <c:v>4.814375856139109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Ne bih platio</c:v>
                </c:pt>
                <c:pt idx="1">
                  <c:v>Potražio bih nekoga ko može da mi pomogne bez plaćanja mita</c:v>
                </c:pt>
                <c:pt idx="2">
                  <c:v>Platio/la bih ukoliko bi imao/la novac</c:v>
                </c:pt>
                <c:pt idx="3">
                  <c:v>Prijavio/la bi upravi</c:v>
                </c:pt>
                <c:pt idx="4">
                  <c:v>Ništa ne bih učinio/la, samo bih sačekao/la da se situacija promeni </c:v>
                </c:pt>
                <c:pt idx="5">
                  <c:v>Prijavio/la bih organima za sprovođenje zakona </c:v>
                </c:pt>
                <c:pt idx="6">
                  <c:v>Prijavio/la bih novinarima </c:v>
                </c:pt>
                <c:pt idx="7">
                  <c:v>Drugo</c:v>
                </c:pt>
              </c:strCache>
            </c:strRef>
          </c:cat>
          <c:val>
            <c:numRef>
              <c:f>Sheet1!$D$2:$D$9</c:f>
              <c:numCache>
                <c:formatCode>0\%</c:formatCode>
                <c:ptCount val="8"/>
                <c:pt idx="0">
                  <c:v>33.177062666433393</c:v>
                </c:pt>
                <c:pt idx="1">
                  <c:v>29.520298226183684</c:v>
                </c:pt>
                <c:pt idx="2">
                  <c:v>18.199645847910187</c:v>
                </c:pt>
                <c:pt idx="3">
                  <c:v>10.245151959533343</c:v>
                </c:pt>
                <c:pt idx="4">
                  <c:v>8.0787274897186485</c:v>
                </c:pt>
                <c:pt idx="5">
                  <c:v>12.732454053536667</c:v>
                </c:pt>
                <c:pt idx="6">
                  <c:v>6.1101021619174745</c:v>
                </c:pt>
                <c:pt idx="7">
                  <c:v>2.6868925658802598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Ne bih platio</c:v>
                </c:pt>
                <c:pt idx="1">
                  <c:v>Potražio bih nekoga ko može da mi pomogne bez plaćanja mita</c:v>
                </c:pt>
                <c:pt idx="2">
                  <c:v>Platio/la bih ukoliko bi imao/la novac</c:v>
                </c:pt>
                <c:pt idx="3">
                  <c:v>Prijavio/la bi upravi</c:v>
                </c:pt>
                <c:pt idx="4">
                  <c:v>Ništa ne bih učinio/la, samo bih sačekao/la da se situacija promeni </c:v>
                </c:pt>
                <c:pt idx="5">
                  <c:v>Prijavio/la bih organima za sprovođenje zakona </c:v>
                </c:pt>
                <c:pt idx="6">
                  <c:v>Prijavio/la bih novinarima </c:v>
                </c:pt>
                <c:pt idx="7">
                  <c:v>Drugo</c:v>
                </c:pt>
              </c:strCache>
            </c:strRef>
          </c:cat>
          <c:val>
            <c:numRef>
              <c:f>Sheet1!$E$2:$E$9</c:f>
              <c:numCache>
                <c:formatCode>0\%</c:formatCode>
                <c:ptCount val="8"/>
                <c:pt idx="0">
                  <c:v>32.64188732601157</c:v>
                </c:pt>
                <c:pt idx="1">
                  <c:v>28.562460954080287</c:v>
                </c:pt>
                <c:pt idx="2">
                  <c:v>15.4820031849223</c:v>
                </c:pt>
                <c:pt idx="3">
                  <c:v>9.8128224120288206</c:v>
                </c:pt>
                <c:pt idx="4">
                  <c:v>10.449111540421798</c:v>
                </c:pt>
                <c:pt idx="5">
                  <c:v>12.894840100050498</c:v>
                </c:pt>
                <c:pt idx="6">
                  <c:v>7.6475083518716795</c:v>
                </c:pt>
                <c:pt idx="7">
                  <c:v>1.70050410501173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Ne bih platio</c:v>
                </c:pt>
                <c:pt idx="1">
                  <c:v>Potražio bih nekoga ko može da mi pomogne bez plaćanja mita</c:v>
                </c:pt>
                <c:pt idx="2">
                  <c:v>Platio/la bih ukoliko bi imao/la novac</c:v>
                </c:pt>
                <c:pt idx="3">
                  <c:v>Prijavio/la bi upravi</c:v>
                </c:pt>
                <c:pt idx="4">
                  <c:v>Ništa ne bih učinio/la, samo bih sačekao/la da se situacija promeni </c:v>
                </c:pt>
                <c:pt idx="5">
                  <c:v>Prijavio/la bih organima za sprovođenje zakona </c:v>
                </c:pt>
                <c:pt idx="6">
                  <c:v>Prijavio/la bih novinarima </c:v>
                </c:pt>
                <c:pt idx="7">
                  <c:v>Drugo</c:v>
                </c:pt>
              </c:strCache>
            </c:strRef>
          </c:cat>
          <c:val>
            <c:numRef>
              <c:f>Sheet1!$F$2:$F$9</c:f>
              <c:numCache>
                <c:formatCode>0\%</c:formatCode>
                <c:ptCount val="8"/>
                <c:pt idx="0">
                  <c:v>33.027703477765975</c:v>
                </c:pt>
                <c:pt idx="1">
                  <c:v>26.085535085333071</c:v>
                </c:pt>
                <c:pt idx="2">
                  <c:v>17.168180827324687</c:v>
                </c:pt>
                <c:pt idx="3">
                  <c:v>10.9150987489184</c:v>
                </c:pt>
                <c:pt idx="4">
                  <c:v>10.722836139411006</c:v>
                </c:pt>
                <c:pt idx="5">
                  <c:v>10.692045513076502</c:v>
                </c:pt>
                <c:pt idx="6">
                  <c:v>7.04840613860351</c:v>
                </c:pt>
                <c:pt idx="7">
                  <c:v>1.6923813907315401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319232"/>
        <c:axId val="126583936"/>
      </c:barChart>
      <c:catAx>
        <c:axId val="126319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en-US"/>
          </a:p>
        </c:txPr>
        <c:crossAx val="126583936"/>
        <c:crosses val="autoZero"/>
        <c:auto val="1"/>
        <c:lblAlgn val="ctr"/>
        <c:lblOffset val="100"/>
        <c:noMultiLvlLbl val="0"/>
      </c:catAx>
      <c:valAx>
        <c:axId val="126583936"/>
        <c:scaling>
          <c:orientation val="minMax"/>
          <c:max val="4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26319232"/>
        <c:crosses val="autoZero"/>
        <c:crossBetween val="between"/>
      </c:valAx>
      <c:spPr>
        <a:noFill/>
      </c:spPr>
    </c:plotArea>
    <c:legend>
      <c:legendPos val="t"/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baseline="0" dirty="0" smtClean="0"/>
              <a:t>U kojoj meri bi po vašem mišljenju sledeće aktivnosti bile efikasne u sprečavanju korupcije?</a:t>
            </a:r>
            <a:endParaRPr lang="en-US" sz="800" b="0" dirty="0" smtClean="0">
              <a:solidFill>
                <a:schemeClr val="accent2"/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baseline="0" dirty="0" smtClean="0">
                <a:solidFill>
                  <a:schemeClr val="accent2"/>
                </a:solidFill>
              </a:rPr>
              <a:t>Skala od 1 </a:t>
            </a:r>
            <a:r>
              <a:rPr lang="en-US" sz="800" b="0" baseline="0" dirty="0" smtClean="0">
                <a:solidFill>
                  <a:schemeClr val="accent2"/>
                </a:solidFill>
              </a:rPr>
              <a:t>-</a:t>
            </a:r>
            <a:r>
              <a:rPr lang="sr-Latn-CS" sz="800" b="0" baseline="0" dirty="0" smtClean="0">
                <a:solidFill>
                  <a:schemeClr val="accent2"/>
                </a:solidFill>
              </a:rPr>
              <a:t> 4,</a:t>
            </a:r>
            <a:r>
              <a:rPr lang="en-US" sz="800" b="0" baseline="0" dirty="0" smtClean="0">
                <a:solidFill>
                  <a:schemeClr val="accent2"/>
                </a:solidFill>
              </a:rPr>
              <a:t> </a:t>
            </a:r>
            <a:r>
              <a:rPr lang="en-US" sz="800" b="0" dirty="0" smtClean="0">
                <a:solidFill>
                  <a:schemeClr val="accent2"/>
                </a:solidFill>
              </a:rPr>
              <a:t>% </a:t>
            </a:r>
            <a:r>
              <a:rPr lang="sr-Latn-CS" sz="800" b="0" dirty="0" smtClean="0">
                <a:solidFill>
                  <a:schemeClr val="accent2"/>
                </a:solidFill>
              </a:rPr>
              <a:t>odgovora</a:t>
            </a:r>
            <a:r>
              <a:rPr lang="en-US" sz="800" b="0" dirty="0" smtClean="0">
                <a:solidFill>
                  <a:schemeClr val="accent2"/>
                </a:solidFill>
              </a:rPr>
              <a:t> “</a:t>
            </a:r>
            <a:r>
              <a:rPr lang="sr-Latn-CS" sz="800" b="0" dirty="0" smtClean="0">
                <a:solidFill>
                  <a:schemeClr val="accent2"/>
                </a:solidFill>
              </a:rPr>
              <a:t>U</a:t>
            </a:r>
            <a:r>
              <a:rPr lang="sr-Latn-CS" sz="800" b="0" baseline="0" dirty="0" smtClean="0">
                <a:solidFill>
                  <a:schemeClr val="accent2"/>
                </a:solidFill>
              </a:rPr>
              <a:t> velikoj meri</a:t>
            </a:r>
            <a:r>
              <a:rPr lang="en-US" sz="800" b="0" dirty="0" smtClean="0">
                <a:solidFill>
                  <a:schemeClr val="accent2"/>
                </a:solidFill>
              </a:rPr>
              <a:t>”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Stroge kaznene mere</c:v>
                </c:pt>
                <c:pt idx="1">
                  <c:v>Jačanje javne svesti o korupciji </c:v>
                </c:pt>
                <c:pt idx="2">
                  <c:v>Jačanje kontrole države nad javnom administracijom </c:v>
                </c:pt>
                <c:pt idx="3">
                  <c:v>Poboljšanje zakonskih mera (novi antikorupcijski zakon,  prihvatanje međunarodnih konvencija i sl.)</c:v>
                </c:pt>
                <c:pt idx="4">
                  <c:v>Jačanje kontrole civilnog (nevladinog) sektora nad  javnom administracijom</c:v>
                </c:pt>
                <c:pt idx="5">
                  <c:v>Transparentnost u donošenju administrativnih odluka</c:v>
                </c:pt>
                <c:pt idx="6">
                  <c:v>Povećanje plata službenika u javnom sektoru</c:v>
                </c:pt>
              </c:strCache>
            </c:strRef>
          </c:cat>
          <c:val>
            <c:numRef>
              <c:f>Sheet1!$B$2:$B$8</c:f>
              <c:numCache>
                <c:formatCode>0\%</c:formatCode>
                <c:ptCount val="7"/>
                <c:pt idx="0">
                  <c:v>74.932327312095339</c:v>
                </c:pt>
                <c:pt idx="1">
                  <c:v>51.779717174867017</c:v>
                </c:pt>
                <c:pt idx="2">
                  <c:v>54.127416090300763</c:v>
                </c:pt>
                <c:pt idx="3">
                  <c:v>54.294308399003867</c:v>
                </c:pt>
                <c:pt idx="4">
                  <c:v>44.937910052954358</c:v>
                </c:pt>
                <c:pt idx="5">
                  <c:v>34.860412533820764</c:v>
                </c:pt>
                <c:pt idx="6">
                  <c:v>21.883921894734424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Stroge kaznene mere</c:v>
                </c:pt>
                <c:pt idx="1">
                  <c:v>Jačanje javne svesti o korupciji </c:v>
                </c:pt>
                <c:pt idx="2">
                  <c:v>Jačanje kontrole države nad javnom administracijom </c:v>
                </c:pt>
                <c:pt idx="3">
                  <c:v>Poboljšanje zakonskih mera (novi antikorupcijski zakon,  prihvatanje međunarodnih konvencija i sl.)</c:v>
                </c:pt>
                <c:pt idx="4">
                  <c:v>Jačanje kontrole civilnog (nevladinog) sektora nad  javnom administracijom</c:v>
                </c:pt>
                <c:pt idx="5">
                  <c:v>Transparentnost u donošenju administrativnih odluka</c:v>
                </c:pt>
                <c:pt idx="6">
                  <c:v>Povećanje plata službenika u javnom sektoru</c:v>
                </c:pt>
              </c:strCache>
            </c:strRef>
          </c:cat>
          <c:val>
            <c:numRef>
              <c:f>Sheet1!$C$2:$C$8</c:f>
              <c:numCache>
                <c:formatCode>0\%</c:formatCode>
                <c:ptCount val="7"/>
                <c:pt idx="0">
                  <c:v>70.27192968791681</c:v>
                </c:pt>
                <c:pt idx="1">
                  <c:v>49.844071341506542</c:v>
                </c:pt>
                <c:pt idx="2">
                  <c:v>51.675490982526846</c:v>
                </c:pt>
                <c:pt idx="3">
                  <c:v>49.272506210863412</c:v>
                </c:pt>
                <c:pt idx="4">
                  <c:v>40.912279816283572</c:v>
                </c:pt>
                <c:pt idx="5">
                  <c:v>36.798636982640943</c:v>
                </c:pt>
                <c:pt idx="6">
                  <c:v>24.549798898522326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Stroge kaznene mere</c:v>
                </c:pt>
                <c:pt idx="1">
                  <c:v>Jačanje javne svesti o korupciji </c:v>
                </c:pt>
                <c:pt idx="2">
                  <c:v>Jačanje kontrole države nad javnom administracijom </c:v>
                </c:pt>
                <c:pt idx="3">
                  <c:v>Poboljšanje zakonskih mera (novi antikorupcijski zakon,  prihvatanje međunarodnih konvencija i sl.)</c:v>
                </c:pt>
                <c:pt idx="4">
                  <c:v>Jačanje kontrole civilnog (nevladinog) sektora nad  javnom administracijom</c:v>
                </c:pt>
                <c:pt idx="5">
                  <c:v>Transparentnost u donošenju administrativnih odluka</c:v>
                </c:pt>
                <c:pt idx="6">
                  <c:v>Povećanje plata službenika u javnom sektoru</c:v>
                </c:pt>
              </c:strCache>
            </c:strRef>
          </c:cat>
          <c:val>
            <c:numRef>
              <c:f>Sheet1!$D$2:$D$8</c:f>
              <c:numCache>
                <c:formatCode>0\%</c:formatCode>
                <c:ptCount val="7"/>
                <c:pt idx="0">
                  <c:v>58.107258681304046</c:v>
                </c:pt>
                <c:pt idx="1">
                  <c:v>39.862761448057284</c:v>
                </c:pt>
                <c:pt idx="2">
                  <c:v>44.983214571073844</c:v>
                </c:pt>
                <c:pt idx="3">
                  <c:v>41.893074933362591</c:v>
                </c:pt>
                <c:pt idx="4">
                  <c:v>35.862346925283923</c:v>
                </c:pt>
                <c:pt idx="5">
                  <c:v>31.773422363837799</c:v>
                </c:pt>
                <c:pt idx="6">
                  <c:v>21.463373529299989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Stroge kaznene mere</c:v>
                </c:pt>
                <c:pt idx="1">
                  <c:v>Jačanje javne svesti o korupciji </c:v>
                </c:pt>
                <c:pt idx="2">
                  <c:v>Jačanje kontrole države nad javnom administracijom </c:v>
                </c:pt>
                <c:pt idx="3">
                  <c:v>Poboljšanje zakonskih mera (novi antikorupcijski zakon,  prihvatanje međunarodnih konvencija i sl.)</c:v>
                </c:pt>
                <c:pt idx="4">
                  <c:v>Jačanje kontrole civilnog (nevladinog) sektora nad  javnom administracijom</c:v>
                </c:pt>
                <c:pt idx="5">
                  <c:v>Transparentnost u donošenju administrativnih odluka</c:v>
                </c:pt>
                <c:pt idx="6">
                  <c:v>Povećanje plata službenika u javnom sektoru</c:v>
                </c:pt>
              </c:strCache>
            </c:strRef>
          </c:cat>
          <c:val>
            <c:numRef>
              <c:f>Sheet1!$E$2:$E$8</c:f>
              <c:numCache>
                <c:formatCode>0\%</c:formatCode>
                <c:ptCount val="7"/>
                <c:pt idx="0">
                  <c:v>66.301270492116004</c:v>
                </c:pt>
                <c:pt idx="1">
                  <c:v>45.857333500528703</c:v>
                </c:pt>
                <c:pt idx="2">
                  <c:v>47.965952956111089</c:v>
                </c:pt>
                <c:pt idx="3">
                  <c:v>49.1782209909465</c:v>
                </c:pt>
                <c:pt idx="4">
                  <c:v>40.691620674159964</c:v>
                </c:pt>
                <c:pt idx="5">
                  <c:v>37.560007874466194</c:v>
                </c:pt>
                <c:pt idx="6">
                  <c:v>29.549605307632987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Stroge kaznene mere</c:v>
                </c:pt>
                <c:pt idx="1">
                  <c:v>Jačanje javne svesti o korupciji </c:v>
                </c:pt>
                <c:pt idx="2">
                  <c:v>Jačanje kontrole države nad javnom administracijom </c:v>
                </c:pt>
                <c:pt idx="3">
                  <c:v>Poboljšanje zakonskih mera (novi antikorupcijski zakon,  prihvatanje međunarodnih konvencija i sl.)</c:v>
                </c:pt>
                <c:pt idx="4">
                  <c:v>Jačanje kontrole civilnog (nevladinog) sektora nad  javnom administracijom</c:v>
                </c:pt>
                <c:pt idx="5">
                  <c:v>Transparentnost u donošenju administrativnih odluka</c:v>
                </c:pt>
                <c:pt idx="6">
                  <c:v>Povećanje plata službenika u javnom sektoru</c:v>
                </c:pt>
              </c:strCache>
            </c:strRef>
          </c:cat>
          <c:val>
            <c:numRef>
              <c:f>Sheet1!$F$2:$F$8</c:f>
              <c:numCache>
                <c:formatCode>0\%</c:formatCode>
                <c:ptCount val="7"/>
                <c:pt idx="0">
                  <c:v>71.429408059071449</c:v>
                </c:pt>
                <c:pt idx="1">
                  <c:v>47.117879284972879</c:v>
                </c:pt>
                <c:pt idx="2">
                  <c:v>46.812897023627784</c:v>
                </c:pt>
                <c:pt idx="3">
                  <c:v>43.887905833849025</c:v>
                </c:pt>
                <c:pt idx="4">
                  <c:v>42.898656260977894</c:v>
                </c:pt>
                <c:pt idx="5">
                  <c:v>39.719216234189368</c:v>
                </c:pt>
                <c:pt idx="6">
                  <c:v>20.603673184623126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907136"/>
        <c:axId val="126909440"/>
      </c:barChart>
      <c:catAx>
        <c:axId val="126907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6909440"/>
        <c:crosses val="autoZero"/>
        <c:auto val="1"/>
        <c:lblAlgn val="ctr"/>
        <c:lblOffset val="100"/>
        <c:noMultiLvlLbl val="0"/>
      </c:catAx>
      <c:valAx>
        <c:axId val="126909440"/>
        <c:scaling>
          <c:orientation val="minMax"/>
          <c:max val="8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26907136"/>
        <c:crosses val="autoZero"/>
        <c:crossBetween val="between"/>
      </c:valAx>
      <c:spPr>
        <a:noFill/>
      </c:spPr>
    </c:plotArea>
    <c:legend>
      <c:legendPos val="t"/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dirty="0" smtClean="0"/>
              <a:t>Kako</a:t>
            </a:r>
            <a:r>
              <a:rPr lang="x-none" sz="1200" baseline="0" dirty="0" smtClean="0"/>
              <a:t> biste ocenili svoju sadašnju materijalnu situaciju? Da li biste rekli da je ona...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68241469816255"/>
          <c:y val="0.24926924759405536"/>
          <c:w val="0.83246044244469464"/>
          <c:h val="0.720175196850402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Izuzetno dobra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1.3682008845205815</c:v>
                </c:pt>
                <c:pt idx="1">
                  <c:v>0.87686963914381588</c:v>
                </c:pt>
                <c:pt idx="2">
                  <c:v>0.18153001451240636</c:v>
                </c:pt>
                <c:pt idx="3">
                  <c:v>0.76336277528310004</c:v>
                </c:pt>
                <c:pt idx="4">
                  <c:v>0.64012765019120565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Prilično dobra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Sheet1!$B$3:$F$3</c:f>
              <c:numCache>
                <c:formatCode>0\%</c:formatCode>
                <c:ptCount val="5"/>
                <c:pt idx="0">
                  <c:v>11.096315951137433</c:v>
                </c:pt>
                <c:pt idx="1">
                  <c:v>10.37411295374517</c:v>
                </c:pt>
                <c:pt idx="2">
                  <c:v>14.388453141816548</c:v>
                </c:pt>
                <c:pt idx="3">
                  <c:v>12.367082001208784</c:v>
                </c:pt>
                <c:pt idx="4">
                  <c:v>9.4722225703631047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Podnošljiva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Sheet1!$B$4:$F$4</c:f>
              <c:numCache>
                <c:formatCode>0\%</c:formatCode>
                <c:ptCount val="5"/>
                <c:pt idx="0">
                  <c:v>37.295626334672058</c:v>
                </c:pt>
                <c:pt idx="1">
                  <c:v>36.614143495111144</c:v>
                </c:pt>
                <c:pt idx="2">
                  <c:v>38.544762808300547</c:v>
                </c:pt>
                <c:pt idx="3">
                  <c:v>34.769423560064148</c:v>
                </c:pt>
                <c:pt idx="4">
                  <c:v>30.585063231172164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Loša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Sheet1!$B$5:$F$5</c:f>
              <c:numCache>
                <c:formatCode>0\%</c:formatCode>
                <c:ptCount val="5"/>
                <c:pt idx="0">
                  <c:v>37.900397780322429</c:v>
                </c:pt>
                <c:pt idx="1">
                  <c:v>37.890033468883225</c:v>
                </c:pt>
                <c:pt idx="2">
                  <c:v>33.514258486289997</c:v>
                </c:pt>
                <c:pt idx="3">
                  <c:v>45.137618653948294</c:v>
                </c:pt>
                <c:pt idx="4">
                  <c:v>44.817756221384727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Nepodnošljiva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Sheet1!$B$6:$F$6</c:f>
              <c:numCache>
                <c:formatCode>0\%</c:formatCode>
                <c:ptCount val="5"/>
                <c:pt idx="0">
                  <c:v>11.248425278477333</c:v>
                </c:pt>
                <c:pt idx="1">
                  <c:v>12.963046555201339</c:v>
                </c:pt>
                <c:pt idx="2">
                  <c:v>10.484595001383129</c:v>
                </c:pt>
                <c:pt idx="3">
                  <c:v>5.5163609782953351</c:v>
                </c:pt>
                <c:pt idx="4">
                  <c:v>13.52925274651861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znam/bez odgovora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238095238095247E-3"/>
                  <c:y val="-2.7777777777778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047619047619414E-2"/>
                  <c:y val="-5.5555555555556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Sheet1!$B$7:$F$7</c:f>
              <c:numCache>
                <c:formatCode>0\%</c:formatCode>
                <c:ptCount val="5"/>
                <c:pt idx="0">
                  <c:v>1.0910337708703788</c:v>
                </c:pt>
                <c:pt idx="1">
                  <c:v>1.2817938879154172</c:v>
                </c:pt>
                <c:pt idx="2">
                  <c:v>2.8864005476972419</c:v>
                </c:pt>
                <c:pt idx="3">
                  <c:v>1.4461520312004101</c:v>
                </c:pt>
                <c:pt idx="4">
                  <c:v>0.95557758036995899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252800"/>
        <c:axId val="53368704"/>
      </c:barChart>
      <c:catAx>
        <c:axId val="42528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53368704"/>
        <c:crosses val="autoZero"/>
        <c:auto val="1"/>
        <c:lblAlgn val="ctr"/>
        <c:lblOffset val="100"/>
        <c:noMultiLvlLbl val="0"/>
      </c:catAx>
      <c:valAx>
        <c:axId val="533687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280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3241587338896071"/>
          <c:y val="0.12269444444444624"/>
          <c:w val="0.82223273396794117"/>
          <c:h val="0.12709842519685041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200" b="1" i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koji način dobijate informacije o korupciji?</a:t>
            </a:r>
            <a:endParaRPr lang="en-US" sz="1200" b="1" i="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Iz medija</c:v>
                </c:pt>
                <c:pt idx="1">
                  <c:v>Od prijatelja/rođaka</c:v>
                </c:pt>
                <c:pt idx="2">
                  <c:v>Čujem</c:v>
                </c:pt>
                <c:pt idx="3">
                  <c:v>Iz ličnog iskustva</c:v>
                </c:pt>
                <c:pt idx="4">
                  <c:v>Ne znam / Bez odgovora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63.186240507509446</c:v>
                </c:pt>
                <c:pt idx="1">
                  <c:v>46.792514295337313</c:v>
                </c:pt>
                <c:pt idx="2">
                  <c:v>47.719564976933015</c:v>
                </c:pt>
                <c:pt idx="3">
                  <c:v>26.074282174344226</c:v>
                </c:pt>
                <c:pt idx="4">
                  <c:v>1.1464136007601715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Iz medija</c:v>
                </c:pt>
                <c:pt idx="1">
                  <c:v>Od prijatelja/rođaka</c:v>
                </c:pt>
                <c:pt idx="2">
                  <c:v>Čujem</c:v>
                </c:pt>
                <c:pt idx="3">
                  <c:v>Iz ličnog iskustva</c:v>
                </c:pt>
                <c:pt idx="4">
                  <c:v>Ne znam / Bez odgovora</c:v>
                </c:pt>
              </c:strCache>
            </c:strRef>
          </c:cat>
          <c:val>
            <c:numRef>
              <c:f>Sheet1!$C$2:$C$6</c:f>
              <c:numCache>
                <c:formatCode>0\%</c:formatCode>
                <c:ptCount val="5"/>
                <c:pt idx="0">
                  <c:v>67.691225208091467</c:v>
                </c:pt>
                <c:pt idx="1">
                  <c:v>39.747813195428812</c:v>
                </c:pt>
                <c:pt idx="2">
                  <c:v>46.976371692948987</c:v>
                </c:pt>
                <c:pt idx="3">
                  <c:v>25.11349602400713</c:v>
                </c:pt>
                <c:pt idx="4">
                  <c:v>0.96849760770064319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Iz medija</c:v>
                </c:pt>
                <c:pt idx="1">
                  <c:v>Od prijatelja/rođaka</c:v>
                </c:pt>
                <c:pt idx="2">
                  <c:v>Čujem</c:v>
                </c:pt>
                <c:pt idx="3">
                  <c:v>Iz ličnog iskustva</c:v>
                </c:pt>
                <c:pt idx="4">
                  <c:v>Ne znam / Bez odgovora</c:v>
                </c:pt>
              </c:strCache>
            </c:strRef>
          </c:cat>
          <c:val>
            <c:numRef>
              <c:f>Sheet1!$D$2:$D$6</c:f>
              <c:numCache>
                <c:formatCode>0\%</c:formatCode>
                <c:ptCount val="5"/>
                <c:pt idx="0">
                  <c:v>63.353951370662003</c:v>
                </c:pt>
                <c:pt idx="1">
                  <c:v>38.986758925497121</c:v>
                </c:pt>
                <c:pt idx="2">
                  <c:v>44.234554459188985</c:v>
                </c:pt>
                <c:pt idx="3">
                  <c:v>20.561070001404875</c:v>
                </c:pt>
                <c:pt idx="4">
                  <c:v>1.067700945406286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Iz medija</c:v>
                </c:pt>
                <c:pt idx="1">
                  <c:v>Od prijatelja/rođaka</c:v>
                </c:pt>
                <c:pt idx="2">
                  <c:v>Čujem</c:v>
                </c:pt>
                <c:pt idx="3">
                  <c:v>Iz ličnog iskustva</c:v>
                </c:pt>
                <c:pt idx="4">
                  <c:v>Ne znam / Bez odgovora</c:v>
                </c:pt>
              </c:strCache>
            </c:strRef>
          </c:cat>
          <c:val>
            <c:numRef>
              <c:f>Sheet1!$E$2:$E$6</c:f>
              <c:numCache>
                <c:formatCode>0\%</c:formatCode>
                <c:ptCount val="5"/>
                <c:pt idx="0">
                  <c:v>61.093729804132813</c:v>
                </c:pt>
                <c:pt idx="1">
                  <c:v>39.725782420435593</c:v>
                </c:pt>
                <c:pt idx="2">
                  <c:v>42.2619033429349</c:v>
                </c:pt>
                <c:pt idx="3">
                  <c:v>20.475528657770049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Iz medija</c:v>
                </c:pt>
                <c:pt idx="1">
                  <c:v>Od prijatelja/rođaka</c:v>
                </c:pt>
                <c:pt idx="2">
                  <c:v>Čujem</c:v>
                </c:pt>
                <c:pt idx="3">
                  <c:v>Iz ličnog iskustva</c:v>
                </c:pt>
                <c:pt idx="4">
                  <c:v>Ne znam / Bez odgovora</c:v>
                </c:pt>
              </c:strCache>
            </c:strRef>
          </c:cat>
          <c:val>
            <c:numRef>
              <c:f>Sheet1!$F$2:$F$6</c:f>
              <c:numCache>
                <c:formatCode>0\%</c:formatCode>
                <c:ptCount val="5"/>
                <c:pt idx="0">
                  <c:v>65.348636117838197</c:v>
                </c:pt>
                <c:pt idx="1">
                  <c:v>47.765283779331</c:v>
                </c:pt>
                <c:pt idx="2">
                  <c:v>40.589204768222437</c:v>
                </c:pt>
                <c:pt idx="3">
                  <c:v>27.530004048221887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8996864"/>
        <c:axId val="128998400"/>
      </c:barChart>
      <c:catAx>
        <c:axId val="128996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128998400"/>
        <c:crosses val="autoZero"/>
        <c:auto val="1"/>
        <c:lblAlgn val="ctr"/>
        <c:lblOffset val="100"/>
        <c:noMultiLvlLbl val="0"/>
      </c:catAx>
      <c:valAx>
        <c:axId val="128998400"/>
        <c:scaling>
          <c:orientation val="minMax"/>
          <c:max val="8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28996864"/>
        <c:crosses val="autoZero"/>
        <c:crossBetween val="between"/>
      </c:valAx>
      <c:spPr>
        <a:noFill/>
      </c:spPr>
    </c:plotArea>
    <c:legend>
      <c:legendPos val="t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u="none" strike="noStrike" baseline="0" dirty="0" smtClean="0"/>
              <a:t>U kojoj meri, po vašem mišljenju, ovaj organ doprinosi suzbijanju korupcije u Srbiji?</a:t>
            </a:r>
            <a:endParaRPr lang="en-US" sz="1200" dirty="0" smtClean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660401320802638"/>
          <c:y val="0.49742469923601718"/>
          <c:w val="0.82382609431885701"/>
          <c:h val="0.4480523763525843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Mar -10</c:v>
                </c:pt>
                <c:pt idx="1">
                  <c:v>Okt-10</c:v>
                </c:pt>
                <c:pt idx="2">
                  <c:v>Nov-11</c:v>
                </c:pt>
                <c:pt idx="3">
                  <c:v>Jun-12</c:v>
                </c:pt>
              </c:strCache>
            </c:strRef>
          </c:cat>
          <c:val>
            <c:numRef>
              <c:f>Sheet1!$B$2:$E$2</c:f>
              <c:numCache>
                <c:formatCode>0\%</c:formatCode>
                <c:ptCount val="4"/>
                <c:pt idx="0">
                  <c:v>19.924031614605287</c:v>
                </c:pt>
                <c:pt idx="1">
                  <c:v>13.69430253260246</c:v>
                </c:pt>
                <c:pt idx="2">
                  <c:v>13.115505269042423</c:v>
                </c:pt>
                <c:pt idx="3">
                  <c:v>20.076807134102939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Mar -10</c:v>
                </c:pt>
                <c:pt idx="1">
                  <c:v>Okt-10</c:v>
                </c:pt>
                <c:pt idx="2">
                  <c:v>Nov-11</c:v>
                </c:pt>
                <c:pt idx="3">
                  <c:v>Jun-12</c:v>
                </c:pt>
              </c:strCache>
            </c:strRef>
          </c:cat>
          <c:val>
            <c:numRef>
              <c:f>Sheet1!$B$3:$E$3</c:f>
              <c:numCache>
                <c:formatCode>0\%</c:formatCode>
                <c:ptCount val="4"/>
                <c:pt idx="0">
                  <c:v>28.995846114543834</c:v>
                </c:pt>
                <c:pt idx="1">
                  <c:v>31.573452075490827</c:v>
                </c:pt>
                <c:pt idx="2">
                  <c:v>36.339827025196946</c:v>
                </c:pt>
                <c:pt idx="3">
                  <c:v>38.414769645305896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Delimično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Mar -10</c:v>
                </c:pt>
                <c:pt idx="1">
                  <c:v>Okt-10</c:v>
                </c:pt>
                <c:pt idx="2">
                  <c:v>Nov-11</c:v>
                </c:pt>
                <c:pt idx="3">
                  <c:v>Jun-12</c:v>
                </c:pt>
              </c:strCache>
            </c:strRef>
          </c:cat>
          <c:val>
            <c:numRef>
              <c:f>Sheet1!$B$4:$E$4</c:f>
              <c:numCache>
                <c:formatCode>0\%</c:formatCode>
                <c:ptCount val="4"/>
                <c:pt idx="0">
                  <c:v>15.348910002238098</c:v>
                </c:pt>
                <c:pt idx="1">
                  <c:v>23.537275943775057</c:v>
                </c:pt>
                <c:pt idx="2">
                  <c:v>22.287525754392501</c:v>
                </c:pt>
                <c:pt idx="3">
                  <c:v>19.135469984066827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Znatno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Mar -10</c:v>
                </c:pt>
                <c:pt idx="1">
                  <c:v>Okt-10</c:v>
                </c:pt>
                <c:pt idx="2">
                  <c:v>Nov-11</c:v>
                </c:pt>
                <c:pt idx="3">
                  <c:v>Jun-12</c:v>
                </c:pt>
              </c:strCache>
            </c:strRef>
          </c:cat>
          <c:val>
            <c:numRef>
              <c:f>Sheet1!$B$5:$E$5</c:f>
              <c:numCache>
                <c:formatCode>0\%</c:formatCode>
                <c:ptCount val="4"/>
                <c:pt idx="0">
                  <c:v>2.352035802609334</c:v>
                </c:pt>
                <c:pt idx="1">
                  <c:v>3.3124813173930177</c:v>
                </c:pt>
                <c:pt idx="2">
                  <c:v>1.6643647157893298</c:v>
                </c:pt>
                <c:pt idx="3">
                  <c:v>2.6985823666034445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Mar -10</c:v>
                </c:pt>
                <c:pt idx="1">
                  <c:v>Okt-10</c:v>
                </c:pt>
                <c:pt idx="2">
                  <c:v>Nov-11</c:v>
                </c:pt>
                <c:pt idx="3">
                  <c:v>Jun-12</c:v>
                </c:pt>
              </c:strCache>
            </c:strRef>
          </c:cat>
          <c:val>
            <c:numRef>
              <c:f>Sheet1!$B$6:$E$6</c:f>
              <c:numCache>
                <c:formatCode>0\%</c:formatCode>
                <c:ptCount val="4"/>
                <c:pt idx="0">
                  <c:v>33.379176466003344</c:v>
                </c:pt>
                <c:pt idx="1">
                  <c:v>27.882488130738629</c:v>
                </c:pt>
                <c:pt idx="2">
                  <c:v>26.592777235578545</c:v>
                </c:pt>
                <c:pt idx="3">
                  <c:v>19.67437086992085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9078400"/>
        <c:axId val="129079936"/>
      </c:barChart>
      <c:catAx>
        <c:axId val="1290784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29079936"/>
        <c:crosses val="autoZero"/>
        <c:auto val="1"/>
        <c:lblAlgn val="ctr"/>
        <c:lblOffset val="100"/>
        <c:noMultiLvlLbl val="0"/>
      </c:catAx>
      <c:valAx>
        <c:axId val="1290799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9078400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"/>
          <c:y val="0.29122696094215139"/>
          <c:w val="1"/>
          <c:h val="0.15167481388246581"/>
        </c:manualLayout>
      </c:layout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200" b="1" i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li ste čuli za Agenciju za borbu protiv korupcije?</a:t>
            </a:r>
            <a:endParaRPr lang="en-US" sz="1200" b="1" i="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5344324146981628"/>
          <c:y val="0.30501443569553832"/>
          <c:w val="0.68405675853018511"/>
          <c:h val="0.649152230971128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 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60.2080337077305</c:v>
                </c:pt>
                <c:pt idx="1">
                  <c:v>38.049332181370112</c:v>
                </c:pt>
                <c:pt idx="2">
                  <c:v>1.7426341108993968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Sheet1!$C$2:$C$4</c:f>
              <c:numCache>
                <c:formatCode>0\%</c:formatCode>
                <c:ptCount val="3"/>
                <c:pt idx="0">
                  <c:v>64.944167909938329</c:v>
                </c:pt>
                <c:pt idx="1">
                  <c:v>34.02933575649201</c:v>
                </c:pt>
                <c:pt idx="2">
                  <c:v>1.0264963335701398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Sheet1!$D$2:$D$4</c:f>
              <c:numCache>
                <c:formatCode>0\%</c:formatCode>
                <c:ptCount val="3"/>
                <c:pt idx="0">
                  <c:v>62.6980858234976</c:v>
                </c:pt>
                <c:pt idx="1">
                  <c:v>37.301914176502592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Sheet1!$E$2:$E$4</c:f>
              <c:numCache>
                <c:formatCode>0\%</c:formatCode>
                <c:ptCount val="3"/>
                <c:pt idx="0">
                  <c:v>74.525701240190159</c:v>
                </c:pt>
                <c:pt idx="1">
                  <c:v>25.474298759809791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284736"/>
        <c:axId val="129302912"/>
      </c:barChart>
      <c:catAx>
        <c:axId val="12928473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29302912"/>
        <c:crosses val="autoZero"/>
        <c:auto val="1"/>
        <c:lblAlgn val="ctr"/>
        <c:lblOffset val="100"/>
        <c:noMultiLvlLbl val="0"/>
      </c:catAx>
      <c:valAx>
        <c:axId val="129302912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one"/>
        <c:crossAx val="129284736"/>
        <c:crosses val="autoZero"/>
        <c:crossBetween val="between"/>
      </c:valAx>
      <c:spPr>
        <a:noFill/>
      </c:spPr>
    </c:plotArea>
    <c:legend>
      <c:legendPos val="t"/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r-Latn-CS" sz="1200" b="1" i="0" u="none" strike="noStrike" kern="1200" baseline="0" noProof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u="none" strike="noStrike" baseline="0" noProof="0" dirty="0" smtClean="0"/>
              <a:t>A da li je neko ponudio mito (npr. novac, poklon, uslugu, posao) vašim rodjacima ili bliskim prijateljima kako bi glasali za odredjenu političku partiju na ovim izborima?</a:t>
            </a:r>
            <a:endParaRPr lang="en-US" sz="1100" b="1" i="0" u="none" strike="noStrike" baseline="0" noProof="0" dirty="0" smtClean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8791568817055846"/>
          <c:y val="0.40223292567152474"/>
          <c:w val="0.44756043652438177"/>
          <c:h val="0.542786061316803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chemeClr val="tx1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5.5555555555555455E-2"/>
                  <c:y val="4.710144927536228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0526315789473686"/>
                  <c:y val="0.1231884057971014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21.957185936508299</c:v>
                </c:pt>
                <c:pt idx="1">
                  <c:v>67.032381258236157</c:v>
                </c:pt>
                <c:pt idx="2">
                  <c:v>11.010432805255402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100" b="0" i="0" u="none" strike="noStrike" baseline="0" dirty="0" smtClean="0"/>
              <a:t>Parlamentarni, predsednički i lokalni izbori u Srbiji su održani maj</a:t>
            </a:r>
            <a:r>
              <a:rPr lang="en-US" sz="1100" b="0" i="0" u="none" strike="noStrike" baseline="0" dirty="0" smtClean="0"/>
              <a:t>a</a:t>
            </a:r>
            <a:r>
              <a:rPr lang="sr-Latn-CS" sz="1100" b="0" i="0" u="none" strike="noStrike" baseline="0" dirty="0" smtClean="0"/>
              <a:t> 2012.</a:t>
            </a:r>
            <a:r>
              <a:rPr lang="en-US" sz="1100" b="0" i="0" u="none" strike="noStrike" baseline="0" dirty="0" smtClean="0"/>
              <a:t> </a:t>
            </a:r>
            <a:r>
              <a:rPr lang="sr-Latn-CS" sz="1200" b="1" dirty="0" smtClean="0"/>
              <a:t>Da li vam je neko ponudio mito (npr. novac, poklon, uslugu, posao) kako biste glasali za odredjenu političku partiju na ovim izborima?</a:t>
            </a:r>
            <a:endParaRPr lang="en-US" sz="1200" dirty="0" smtClean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065838885523932"/>
          <c:y val="0.34266575373730457"/>
          <c:w val="0.42361376943267054"/>
          <c:h val="0.59858467419833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9.5259829082364508E-2"/>
                  <c:y val="0.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4978376741368868"/>
                  <c:y val="0.1423913043478274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Sheet1!$A$2:$A$4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 znam/ Bez odgovora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17.603179674008071</c:v>
                </c:pt>
                <c:pt idx="1">
                  <c:v>80.408409064082392</c:v>
                </c:pt>
                <c:pt idx="2">
                  <c:v>1.9884112619095526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u="none" strike="noStrike" baseline="0" dirty="0" smtClean="0"/>
              <a:t>Po vašem mišljenju, u kojoj meri su na upravo održanim izborima u Srbiji bili prisutni:</a:t>
            </a:r>
            <a:endParaRPr lang="en-US" sz="1200" b="1" i="0" u="none" strike="noStrike" baseline="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kern="1200" baseline="0" dirty="0" smtClean="0">
                <a:solidFill>
                  <a:srgbClr val="FF0099"/>
                </a:solidFill>
                <a:latin typeface="Verdana"/>
              </a:rPr>
              <a:t>Skala od</a:t>
            </a:r>
            <a:r>
              <a:rPr lang="en-US" sz="800" b="0" i="0" kern="1200" baseline="0" dirty="0" smtClean="0">
                <a:solidFill>
                  <a:srgbClr val="FF0099"/>
                </a:solidFill>
                <a:latin typeface="Verdana"/>
              </a:rPr>
              <a:t> 1 - 4, % </a:t>
            </a:r>
            <a:r>
              <a:rPr lang="sr-Latn-CS" sz="800" b="0" i="0" kern="1200" baseline="0" dirty="0" smtClean="0">
                <a:solidFill>
                  <a:srgbClr val="FF0099"/>
                </a:solidFill>
                <a:latin typeface="Verdana"/>
              </a:rPr>
              <a:t>odgovora</a:t>
            </a:r>
            <a:r>
              <a:rPr lang="en-US" sz="800" b="0" i="0" kern="1200" baseline="0" dirty="0" smtClean="0">
                <a:solidFill>
                  <a:srgbClr val="FF0099"/>
                </a:solidFill>
                <a:latin typeface="Verdana"/>
              </a:rPr>
              <a:t> ‘</a:t>
            </a:r>
            <a:r>
              <a:rPr lang="sr-Latn-CS" sz="800" b="0" i="0" kern="1200" baseline="0" dirty="0" smtClean="0">
                <a:solidFill>
                  <a:srgbClr val="FF0099"/>
                </a:solidFill>
                <a:latin typeface="Verdana"/>
              </a:rPr>
              <a:t>U velikoj meri</a:t>
            </a:r>
            <a:r>
              <a:rPr lang="en-US" sz="800" b="0" i="0" kern="1200" baseline="0" dirty="0" smtClean="0">
                <a:solidFill>
                  <a:srgbClr val="FF0099"/>
                </a:solidFill>
                <a:latin typeface="Verdana"/>
              </a:rPr>
              <a:t>’ </a:t>
            </a:r>
            <a:r>
              <a:rPr lang="sr-Latn-CS" sz="800" b="0" i="0" kern="1200" baseline="0" dirty="0" smtClean="0">
                <a:solidFill>
                  <a:srgbClr val="FF0099"/>
                </a:solidFill>
                <a:latin typeface="Verdana"/>
              </a:rPr>
              <a:t>i</a:t>
            </a:r>
            <a:r>
              <a:rPr lang="en-US" sz="800" b="0" i="0" kern="1200" baseline="0" dirty="0" smtClean="0">
                <a:solidFill>
                  <a:srgbClr val="FF0099"/>
                </a:solidFill>
                <a:latin typeface="Verdana"/>
              </a:rPr>
              <a:t> “</a:t>
            </a:r>
            <a:r>
              <a:rPr lang="sr-Latn-CS" sz="800" b="0" i="0" kern="1200" baseline="0" dirty="0" smtClean="0">
                <a:solidFill>
                  <a:srgbClr val="FF0099"/>
                </a:solidFill>
                <a:latin typeface="Verdana"/>
              </a:rPr>
              <a:t>Srednje</a:t>
            </a:r>
            <a:r>
              <a:rPr lang="en-US" sz="800" b="0" i="0" kern="1200" baseline="0" dirty="0" smtClean="0">
                <a:solidFill>
                  <a:srgbClr val="FF0099"/>
                </a:solidFill>
                <a:latin typeface="Verdana"/>
              </a:rPr>
              <a:t>”</a:t>
            </a:r>
            <a:endParaRPr lang="en-US" sz="800" dirty="0" smtClean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Pritisci na gradjane da glasaju na odredjeni način</c:v>
                </c:pt>
                <c:pt idx="1">
                  <c:v>Prinuđivanje javnih preduzeća i ustanova da finansiraju političke kampanje</c:v>
                </c:pt>
                <c:pt idx="2">
                  <c:v>Nejednaka zastupljenost političkih stranaka u medijima</c:v>
                </c:pt>
                <c:pt idx="3">
                  <c:v>Reketiranje vlasnika privatnih preduzeća da finansiraju političke kampanje</c:v>
                </c:pt>
                <c:pt idx="4">
                  <c:v>Kradja glasova</c:v>
                </c:pt>
              </c:strCache>
            </c:strRef>
          </c:cat>
          <c:val>
            <c:numRef>
              <c:f>Sheet1!$B$2:$B$6</c:f>
              <c:numCache>
                <c:formatCode>0\%</c:formatCode>
                <c:ptCount val="5"/>
                <c:pt idx="0">
                  <c:v>56.840697393345444</c:v>
                </c:pt>
                <c:pt idx="1">
                  <c:v>56.152378277819182</c:v>
                </c:pt>
                <c:pt idx="2">
                  <c:v>55.462859510626075</c:v>
                </c:pt>
                <c:pt idx="3">
                  <c:v>51.779265103484882</c:v>
                </c:pt>
                <c:pt idx="4">
                  <c:v>45.321198956403983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985792"/>
        <c:axId val="116672768"/>
      </c:barChart>
      <c:catAx>
        <c:axId val="11598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6672768"/>
        <c:crosses val="autoZero"/>
        <c:auto val="1"/>
        <c:lblAlgn val="ctr"/>
        <c:lblOffset val="100"/>
        <c:noMultiLvlLbl val="0"/>
      </c:catAx>
      <c:valAx>
        <c:axId val="116672768"/>
        <c:scaling>
          <c:orientation val="minMax"/>
          <c:max val="80"/>
          <c:min val="0"/>
        </c:scaling>
        <c:delete val="1"/>
        <c:axPos val="t"/>
        <c:numFmt formatCode="0\%" sourceLinked="1"/>
        <c:majorTickMark val="out"/>
        <c:minorTickMark val="none"/>
        <c:tickLblPos val="none"/>
        <c:crossAx val="115985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u="none" strike="noStrike" baseline="0" dirty="0" smtClean="0"/>
              <a:t>U kojoj meri smatrate da će Agencija za borbu protiv korupcije uspeti da kontroliše finansiranje političkih stranaka i izbornih kampanja u Srbiji?</a:t>
            </a:r>
            <a:endParaRPr lang="en-US" sz="1200" dirty="0" smtClean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Uopšte 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cat>
          <c:val>
            <c:numRef>
              <c:f>Sheet1!$B$2</c:f>
              <c:numCache>
                <c:formatCode>0\%</c:formatCode>
                <c:ptCount val="1"/>
                <c:pt idx="0">
                  <c:v>24.022072267920791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cat>
          <c:val>
            <c:numRef>
              <c:f>Sheet1!$B$3</c:f>
              <c:numCache>
                <c:formatCode>0\%</c:formatCode>
                <c:ptCount val="1"/>
                <c:pt idx="0">
                  <c:v>38.931571969659046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Delimično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cat>
          <c:val>
            <c:numRef>
              <c:f>Sheet1!$B$4</c:f>
              <c:numCache>
                <c:formatCode>0\%</c:formatCode>
                <c:ptCount val="1"/>
                <c:pt idx="0">
                  <c:v>16.338393867959628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Znatno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cat>
          <c:val>
            <c:numRef>
              <c:f>Sheet1!$B$5</c:f>
              <c:numCache>
                <c:formatCode>0\%</c:formatCode>
                <c:ptCount val="1"/>
                <c:pt idx="0">
                  <c:v>3.5024384303009208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</c:f>
              <c:strCache>
                <c:ptCount val="1"/>
                <c:pt idx="0">
                  <c:v>Jun-12</c:v>
                </c:pt>
              </c:strCache>
            </c:strRef>
          </c:cat>
          <c:val>
            <c:numRef>
              <c:f>Sheet1!$B$6</c:f>
              <c:numCache>
                <c:formatCode>0\%</c:formatCode>
                <c:ptCount val="1"/>
                <c:pt idx="0">
                  <c:v>17.205523464159526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3012864"/>
        <c:axId val="133031040"/>
      </c:barChart>
      <c:catAx>
        <c:axId val="13301286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33031040"/>
        <c:crosses val="autoZero"/>
        <c:auto val="1"/>
        <c:lblAlgn val="ctr"/>
        <c:lblOffset val="100"/>
        <c:noMultiLvlLbl val="0"/>
      </c:catAx>
      <c:valAx>
        <c:axId val="1330310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301286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2938083559227367"/>
          <c:y val="0.28247847769029327"/>
          <c:w val="0.85475151671615346"/>
          <c:h val="0.17533464566929141"/>
        </c:manualLayout>
      </c:layout>
      <c:overlay val="0"/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b="1" i="0" u="none" strike="noStrike" baseline="0" dirty="0" smtClean="0"/>
              <a:t>Koji je po Vašem mišljenju najvažniji društveni, ekonomski ili politički problem u Srbiji danas?</a:t>
            </a:r>
            <a:endParaRPr 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5874359006559579"/>
          <c:y val="0.14505819924683341"/>
          <c:w val="0.51786459706890708"/>
          <c:h val="0.82584122636846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  <a:alpha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Nezaposlenost</c:v>
                </c:pt>
                <c:pt idx="1">
                  <c:v>Siromaštvo</c:v>
                </c:pt>
                <c:pt idx="2">
                  <c:v>Korupcija</c:v>
                </c:pt>
                <c:pt idx="3">
                  <c:v>Niske plate</c:v>
                </c:pt>
                <c:pt idx="4">
                  <c:v>Nedostatak mogućnosti za mlade ljude</c:v>
                </c:pt>
                <c:pt idx="5">
                  <c:v>Kriminal i bezbednost</c:v>
                </c:pt>
                <c:pt idx="6">
                  <c:v>Penzije</c:v>
                </c:pt>
                <c:pt idx="7">
                  <c:v>Zdravstvo</c:v>
                </c:pt>
                <c:pt idx="8">
                  <c:v>Kosovo</c:v>
                </c:pt>
                <c:pt idx="9">
                  <c:v>Loš obrazovni sistem</c:v>
                </c:pt>
                <c:pt idx="10">
                  <c:v>Slabost i neefikasnost institucija</c:v>
                </c:pt>
                <c:pt idx="11">
                  <c:v>Odnosi sa Evropom i EU</c:v>
                </c:pt>
              </c:strCache>
            </c:strRef>
          </c:cat>
          <c:val>
            <c:numRef>
              <c:f>Sheet1!$B$2:$B$13</c:f>
              <c:numCache>
                <c:formatCode>0\%</c:formatCode>
                <c:ptCount val="12"/>
                <c:pt idx="0">
                  <c:v>29.190938423421631</c:v>
                </c:pt>
                <c:pt idx="1">
                  <c:v>23.207921119978291</c:v>
                </c:pt>
                <c:pt idx="2">
                  <c:v>10.787813308094048</c:v>
                </c:pt>
                <c:pt idx="3">
                  <c:v>7.2250644503713319</c:v>
                </c:pt>
                <c:pt idx="4">
                  <c:v>6.7416097219965829</c:v>
                </c:pt>
                <c:pt idx="5">
                  <c:v>8.7632652075993391</c:v>
                </c:pt>
                <c:pt idx="6">
                  <c:v>3.189246983407493</c:v>
                </c:pt>
                <c:pt idx="7">
                  <c:v>1.5630940230107504</c:v>
                </c:pt>
                <c:pt idx="8">
                  <c:v>1.4027007387662744</c:v>
                </c:pt>
                <c:pt idx="9">
                  <c:v>1.9130401754290367</c:v>
                </c:pt>
                <c:pt idx="10">
                  <c:v>1.6969540234248981</c:v>
                </c:pt>
                <c:pt idx="11">
                  <c:v>2.6849645911243361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Nezaposlenost</c:v>
                </c:pt>
                <c:pt idx="1">
                  <c:v>Siromaštvo</c:v>
                </c:pt>
                <c:pt idx="2">
                  <c:v>Korupcija</c:v>
                </c:pt>
                <c:pt idx="3">
                  <c:v>Niske plate</c:v>
                </c:pt>
                <c:pt idx="4">
                  <c:v>Nedostatak mogućnosti za mlade ljude</c:v>
                </c:pt>
                <c:pt idx="5">
                  <c:v>Kriminal i bezbednost</c:v>
                </c:pt>
                <c:pt idx="6">
                  <c:v>Penzije</c:v>
                </c:pt>
                <c:pt idx="7">
                  <c:v>Zdravstvo</c:v>
                </c:pt>
                <c:pt idx="8">
                  <c:v>Kosovo</c:v>
                </c:pt>
                <c:pt idx="9">
                  <c:v>Loš obrazovni sistem</c:v>
                </c:pt>
                <c:pt idx="10">
                  <c:v>Slabost i neefikasnost institucija</c:v>
                </c:pt>
                <c:pt idx="11">
                  <c:v>Odnosi sa Evropom i EU</c:v>
                </c:pt>
              </c:strCache>
            </c:strRef>
          </c:cat>
          <c:val>
            <c:numRef>
              <c:f>Sheet1!$C$2:$C$13</c:f>
              <c:numCache>
                <c:formatCode>0\%</c:formatCode>
                <c:ptCount val="12"/>
                <c:pt idx="0">
                  <c:v>34.636984101005801</c:v>
                </c:pt>
                <c:pt idx="1">
                  <c:v>21.259848633804534</c:v>
                </c:pt>
                <c:pt idx="2">
                  <c:v>8.456826445832359</c:v>
                </c:pt>
                <c:pt idx="3">
                  <c:v>8.9383016824611676</c:v>
                </c:pt>
                <c:pt idx="4">
                  <c:v>7.9484865374883356</c:v>
                </c:pt>
                <c:pt idx="5">
                  <c:v>7.2380209218134803</c:v>
                </c:pt>
                <c:pt idx="6">
                  <c:v>2.5568497796574863</c:v>
                </c:pt>
                <c:pt idx="7">
                  <c:v>1.6108969398447861</c:v>
                </c:pt>
                <c:pt idx="8">
                  <c:v>0.88670628107440053</c:v>
                </c:pt>
                <c:pt idx="9">
                  <c:v>1.2369747102094246</c:v>
                </c:pt>
                <c:pt idx="10">
                  <c:v>2.9509986355833187</c:v>
                </c:pt>
                <c:pt idx="11">
                  <c:v>0.85138005311928833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Nezaposlenost</c:v>
                </c:pt>
                <c:pt idx="1">
                  <c:v>Siromaštvo</c:v>
                </c:pt>
                <c:pt idx="2">
                  <c:v>Korupcija</c:v>
                </c:pt>
                <c:pt idx="3">
                  <c:v>Niske plate</c:v>
                </c:pt>
                <c:pt idx="4">
                  <c:v>Nedostatak mogućnosti za mlade ljude</c:v>
                </c:pt>
                <c:pt idx="5">
                  <c:v>Kriminal i bezbednost</c:v>
                </c:pt>
                <c:pt idx="6">
                  <c:v>Penzije</c:v>
                </c:pt>
                <c:pt idx="7">
                  <c:v>Zdravstvo</c:v>
                </c:pt>
                <c:pt idx="8">
                  <c:v>Kosovo</c:v>
                </c:pt>
                <c:pt idx="9">
                  <c:v>Loš obrazovni sistem</c:v>
                </c:pt>
                <c:pt idx="10">
                  <c:v>Slabost i neefikasnost institucija</c:v>
                </c:pt>
                <c:pt idx="11">
                  <c:v>Odnosi sa Evropom i EU</c:v>
                </c:pt>
              </c:strCache>
            </c:strRef>
          </c:cat>
          <c:val>
            <c:numRef>
              <c:f>Sheet1!$D$2:$D$13</c:f>
              <c:numCache>
                <c:formatCode>0\%</c:formatCode>
                <c:ptCount val="12"/>
                <c:pt idx="0">
                  <c:v>31.697528715665985</c:v>
                </c:pt>
                <c:pt idx="1">
                  <c:v>22.85680901289523</c:v>
                </c:pt>
                <c:pt idx="2">
                  <c:v>6.9604976998089683</c:v>
                </c:pt>
                <c:pt idx="3">
                  <c:v>9.9798245833486767</c:v>
                </c:pt>
                <c:pt idx="4">
                  <c:v>8.6676063584257115</c:v>
                </c:pt>
                <c:pt idx="5">
                  <c:v>4.1256951312819243</c:v>
                </c:pt>
                <c:pt idx="6">
                  <c:v>3.6571069534165712</c:v>
                </c:pt>
                <c:pt idx="7">
                  <c:v>1.9549339493002624</c:v>
                </c:pt>
                <c:pt idx="8">
                  <c:v>1.2756717889205038</c:v>
                </c:pt>
                <c:pt idx="9">
                  <c:v>2.0453772864731019</c:v>
                </c:pt>
                <c:pt idx="10">
                  <c:v>1.8905564366291889</c:v>
                </c:pt>
                <c:pt idx="11">
                  <c:v>2.5321962151730348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Nezaposlenost</c:v>
                </c:pt>
                <c:pt idx="1">
                  <c:v>Siromaštvo</c:v>
                </c:pt>
                <c:pt idx="2">
                  <c:v>Korupcija</c:v>
                </c:pt>
                <c:pt idx="3">
                  <c:v>Niske plate</c:v>
                </c:pt>
                <c:pt idx="4">
                  <c:v>Nedostatak mogućnosti za mlade ljude</c:v>
                </c:pt>
                <c:pt idx="5">
                  <c:v>Kriminal i bezbednost</c:v>
                </c:pt>
                <c:pt idx="6">
                  <c:v>Penzije</c:v>
                </c:pt>
                <c:pt idx="7">
                  <c:v>Zdravstvo</c:v>
                </c:pt>
                <c:pt idx="8">
                  <c:v>Kosovo</c:v>
                </c:pt>
                <c:pt idx="9">
                  <c:v>Loš obrazovni sistem</c:v>
                </c:pt>
                <c:pt idx="10">
                  <c:v>Slabost i neefikasnost institucija</c:v>
                </c:pt>
                <c:pt idx="11">
                  <c:v>Odnosi sa Evropom i EU</c:v>
                </c:pt>
              </c:strCache>
            </c:strRef>
          </c:cat>
          <c:val>
            <c:numRef>
              <c:f>Sheet1!$E$2:$E$13</c:f>
              <c:numCache>
                <c:formatCode>0\%</c:formatCode>
                <c:ptCount val="12"/>
                <c:pt idx="0">
                  <c:v>40.727063533033594</c:v>
                </c:pt>
                <c:pt idx="1">
                  <c:v>21.163080644032799</c:v>
                </c:pt>
                <c:pt idx="2">
                  <c:v>12.0023943217615</c:v>
                </c:pt>
                <c:pt idx="3">
                  <c:v>6.8319813459277885</c:v>
                </c:pt>
                <c:pt idx="4">
                  <c:v>5.4926865872372055</c:v>
                </c:pt>
                <c:pt idx="5">
                  <c:v>3.7206749421500485</c:v>
                </c:pt>
                <c:pt idx="6">
                  <c:v>1.5881508373173001</c:v>
                </c:pt>
                <c:pt idx="7">
                  <c:v>1.00479476434076</c:v>
                </c:pt>
                <c:pt idx="8">
                  <c:v>1.4105940634874023</c:v>
                </c:pt>
                <c:pt idx="9">
                  <c:v>2.8320618476695101</c:v>
                </c:pt>
                <c:pt idx="10">
                  <c:v>1.7983841482312368</c:v>
                </c:pt>
                <c:pt idx="11">
                  <c:v>1.4281329648108203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Nezaposlenost</c:v>
                </c:pt>
                <c:pt idx="1">
                  <c:v>Siromaštvo</c:v>
                </c:pt>
                <c:pt idx="2">
                  <c:v>Korupcija</c:v>
                </c:pt>
                <c:pt idx="3">
                  <c:v>Niske plate</c:v>
                </c:pt>
                <c:pt idx="4">
                  <c:v>Nedostatak mogućnosti za mlade ljude</c:v>
                </c:pt>
                <c:pt idx="5">
                  <c:v>Kriminal i bezbednost</c:v>
                </c:pt>
                <c:pt idx="6">
                  <c:v>Penzije</c:v>
                </c:pt>
                <c:pt idx="7">
                  <c:v>Zdravstvo</c:v>
                </c:pt>
                <c:pt idx="8">
                  <c:v>Kosovo</c:v>
                </c:pt>
                <c:pt idx="9">
                  <c:v>Loš obrazovni sistem</c:v>
                </c:pt>
                <c:pt idx="10">
                  <c:v>Slabost i neefikasnost institucija</c:v>
                </c:pt>
                <c:pt idx="11">
                  <c:v>Odnosi sa Evropom i EU</c:v>
                </c:pt>
              </c:strCache>
            </c:strRef>
          </c:cat>
          <c:val>
            <c:numRef>
              <c:f>Sheet1!$F$2:$F$13</c:f>
              <c:numCache>
                <c:formatCode>0\%</c:formatCode>
                <c:ptCount val="12"/>
                <c:pt idx="0">
                  <c:v>40.134837264871862</c:v>
                </c:pt>
                <c:pt idx="1">
                  <c:v>23.462886522232729</c:v>
                </c:pt>
                <c:pt idx="2">
                  <c:v>9.2515684201879687</c:v>
                </c:pt>
                <c:pt idx="3">
                  <c:v>8.7436305833351682</c:v>
                </c:pt>
                <c:pt idx="4">
                  <c:v>5.0727816368611203</c:v>
                </c:pt>
                <c:pt idx="5">
                  <c:v>3.4091666727973653</c:v>
                </c:pt>
                <c:pt idx="6">
                  <c:v>2.8838206387772112</c:v>
                </c:pt>
                <c:pt idx="7">
                  <c:v>2.113636805081021</c:v>
                </c:pt>
                <c:pt idx="8">
                  <c:v>1.4926772613905521</c:v>
                </c:pt>
                <c:pt idx="9">
                  <c:v>1.3762640722194153</c:v>
                </c:pt>
                <c:pt idx="10">
                  <c:v>1.1374413890436008</c:v>
                </c:pt>
                <c:pt idx="11">
                  <c:v>0.9212887332019819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085888"/>
        <c:axId val="31850496"/>
      </c:barChart>
      <c:catAx>
        <c:axId val="1180858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0"/>
            </a:pPr>
            <a:endParaRPr lang="en-US"/>
          </a:p>
        </c:txPr>
        <c:crossAx val="31850496"/>
        <c:crosses val="autoZero"/>
        <c:auto val="1"/>
        <c:lblAlgn val="ctr"/>
        <c:lblOffset val="100"/>
        <c:tickLblSkip val="1"/>
        <c:noMultiLvlLbl val="0"/>
      </c:catAx>
      <c:valAx>
        <c:axId val="31850496"/>
        <c:scaling>
          <c:orientation val="minMax"/>
        </c:scaling>
        <c:delete val="1"/>
        <c:axPos val="t"/>
        <c:numFmt formatCode="0\%" sourceLinked="1"/>
        <c:majorTickMark val="out"/>
        <c:minorTickMark val="none"/>
        <c:tickLblPos val="none"/>
        <c:crossAx val="118085888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72788757864597065"/>
          <c:y val="0.42539807524060358"/>
          <c:w val="0.20193698275754046"/>
          <c:h val="0.41553976948533605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r-Latn-CS" sz="1200" b="1" i="0" u="none" strike="noStrike" kern="1200" baseline="0" noProof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b="1" i="0" baseline="0" dirty="0" smtClean="0">
                <a:effectLst/>
              </a:rPr>
              <a:t>DIREKTNO ISKUSTVO: </a:t>
            </a:r>
            <a:r>
              <a:rPr lang="sr-Latn-CS" sz="1200" b="0" i="0" baseline="0" dirty="0" smtClean="0">
                <a:effectLst/>
              </a:rPr>
              <a:t>A da li ste </a:t>
            </a:r>
            <a:r>
              <a:rPr lang="sr-Latn-CS" sz="1200" b="1" i="0" baseline="0" dirty="0" smtClean="0">
                <a:effectLst/>
              </a:rPr>
              <a:t>vi</a:t>
            </a:r>
            <a:r>
              <a:rPr lang="sr-Latn-CS" sz="1200" b="0" i="0" baseline="0" dirty="0" smtClean="0">
                <a:effectLst/>
              </a:rPr>
              <a:t> u protekla tri meseca dali nekom mito u bilo kom obliku (poklon ili novac)?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r-Latn-CS" sz="1200" b="1" i="0" u="none" strike="noStrike" kern="1200" baseline="0" noProof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% odgovora “Da”</a:t>
            </a:r>
            <a:endParaRPr lang="en-US" sz="8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Direktno iskustvo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14.721098550289392</c:v>
                </c:pt>
                <c:pt idx="1">
                  <c:v>15.634987500255294</c:v>
                </c:pt>
                <c:pt idx="2">
                  <c:v>13.395599473582076</c:v>
                </c:pt>
                <c:pt idx="3">
                  <c:v>10.997455709738604</c:v>
                </c:pt>
                <c:pt idx="4">
                  <c:v>14.019252106870692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213312"/>
        <c:axId val="121217792"/>
      </c:barChart>
      <c:catAx>
        <c:axId val="121213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217792"/>
        <c:crosses val="autoZero"/>
        <c:auto val="1"/>
        <c:lblAlgn val="ctr"/>
        <c:lblOffset val="100"/>
        <c:noMultiLvlLbl val="0"/>
      </c:catAx>
      <c:valAx>
        <c:axId val="121217792"/>
        <c:scaling>
          <c:orientation val="minMax"/>
          <c:max val="40"/>
          <c:min val="10"/>
        </c:scaling>
        <c:delete val="1"/>
        <c:axPos val="l"/>
        <c:numFmt formatCode="0\%" sourceLinked="1"/>
        <c:majorTickMark val="out"/>
        <c:minorTickMark val="none"/>
        <c:tickLblPos val="none"/>
        <c:crossAx val="121213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vi-VN" sz="1200" b="1" i="0" baseline="0" dirty="0" smtClean="0">
                <a:effectLst/>
              </a:rPr>
              <a:t>INDIREKTNO ISKUSTVO:</a:t>
            </a:r>
            <a:r>
              <a:rPr lang="vi-VN" sz="1200" b="0" i="0" baseline="0" dirty="0" smtClean="0">
                <a:effectLst/>
              </a:rPr>
              <a:t> Ukoliko vam je poznato, da li je</a:t>
            </a:r>
            <a:r>
              <a:rPr lang="vi-VN" sz="1200" b="1" i="0" baseline="0" dirty="0" smtClean="0">
                <a:effectLst/>
              </a:rPr>
              <a:t> neko </a:t>
            </a:r>
            <a:r>
              <a:rPr lang="x-none" sz="1200" b="1" i="0" baseline="0" dirty="0" smtClean="0">
                <a:effectLst/>
              </a:rPr>
              <a:t>v</a:t>
            </a:r>
            <a:r>
              <a:rPr lang="vi-VN" sz="1200" b="1" i="0" baseline="0" dirty="0" smtClean="0">
                <a:effectLst/>
              </a:rPr>
              <a:t>ama blizak</a:t>
            </a:r>
            <a:r>
              <a:rPr lang="vi-VN" sz="1200" b="0" i="0" baseline="0" dirty="0" smtClean="0">
                <a:effectLst/>
              </a:rPr>
              <a:t> (rođa</a:t>
            </a:r>
            <a:r>
              <a:rPr lang="sr-Latn-CS" sz="1200" b="0" i="0" baseline="0" dirty="0" smtClean="0">
                <a:effectLst/>
              </a:rPr>
              <a:t>k</a:t>
            </a:r>
            <a:r>
              <a:rPr lang="vi-VN" sz="1200" b="0" i="0" baseline="0" dirty="0" smtClean="0">
                <a:effectLst/>
              </a:rPr>
              <a:t> ili bliski prijatelj) u poslednja tri meseca dao mito u bilo kom obliku (poklon ili novac)?</a:t>
            </a:r>
            <a:endParaRPr lang="en-US" sz="1200" b="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b="0" i="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% odgovora “Da“</a:t>
            </a:r>
            <a:endParaRPr lang="en-US" sz="800" b="0" dirty="0" smtClean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Indirektno iskustvo</c:v>
                </c:pt>
              </c:strCache>
            </c:strRef>
          </c:tx>
          <c:spPr>
            <a:solidFill>
              <a:srgbClr val="0032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37.728445047161522</c:v>
                </c:pt>
                <c:pt idx="1">
                  <c:v>32.547026268292178</c:v>
                </c:pt>
                <c:pt idx="2">
                  <c:v>33.565391276460261</c:v>
                </c:pt>
                <c:pt idx="3">
                  <c:v>39.373589500502995</c:v>
                </c:pt>
                <c:pt idx="4">
                  <c:v>35.159301420347724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138176"/>
        <c:axId val="121139584"/>
      </c:barChart>
      <c:catAx>
        <c:axId val="1211381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1139584"/>
        <c:crosses val="autoZero"/>
        <c:auto val="1"/>
        <c:lblAlgn val="ctr"/>
        <c:lblOffset val="100"/>
        <c:noMultiLvlLbl val="0"/>
      </c:catAx>
      <c:valAx>
        <c:axId val="121139584"/>
        <c:scaling>
          <c:orientation val="minMax"/>
          <c:max val="60"/>
          <c:min val="10"/>
        </c:scaling>
        <c:delete val="1"/>
        <c:axPos val="l"/>
        <c:numFmt formatCode="0\%" sourceLinked="1"/>
        <c:majorTickMark val="out"/>
        <c:minorTickMark val="none"/>
        <c:tickLblPos val="none"/>
        <c:crossAx val="1211381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200" b="1" i="0" u="none" strike="noStrike" baseline="0" dirty="0" smtClean="0"/>
              <a:t>ISPITANICI KOJI SU DALI MITO: Kome ste dali mito?</a:t>
            </a:r>
            <a:r>
              <a:rPr lang="x-none" sz="1200" b="1" i="0" u="none" strike="noStrike" baseline="0" smtClean="0"/>
              <a:t> </a:t>
            </a:r>
            <a:r>
              <a:rPr lang="x-none" sz="1200" b="1" i="0" u="none" strike="noStrike" baseline="0" dirty="0" smtClean="0"/>
              <a:t>VIŠESTRUKI ODGOVOR</a:t>
            </a:r>
            <a:r>
              <a:rPr lang="sr-Latn-CS" sz="1200" b="1" i="0" u="none" strike="noStrike" baseline="0" dirty="0" smtClean="0"/>
              <a:t> 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Okt-09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Doktoru</c:v>
                </c:pt>
                <c:pt idx="1">
                  <c:v>Policajcu</c:v>
                </c:pt>
                <c:pt idx="2">
                  <c:v>Službeniku u državnoj administraciji</c:v>
                </c:pt>
                <c:pt idx="3">
                  <c:v>Poreskom upravniku</c:v>
                </c:pt>
                <c:pt idx="4">
                  <c:v>Advokatu/Pravniku</c:v>
                </c:pt>
                <c:pt idx="5">
                  <c:v>Nastavniku/Profesoru</c:v>
                </c:pt>
                <c:pt idx="6">
                  <c:v>Cariniku</c:v>
                </c:pt>
                <c:pt idx="7">
                  <c:v>Sudiji</c:v>
                </c:pt>
                <c:pt idx="8">
                  <c:v>Osoblju iz komunalne službe</c:v>
                </c:pt>
                <c:pt idx="9">
                  <c:v>Ostalo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50.323473468848455</c:v>
                </c:pt>
                <c:pt idx="1">
                  <c:v>22.869118833797579</c:v>
                </c:pt>
                <c:pt idx="2">
                  <c:v>11.763022838002254</c:v>
                </c:pt>
                <c:pt idx="3">
                  <c:v>5.8635976670063821</c:v>
                </c:pt>
                <c:pt idx="4">
                  <c:v>4.5620361468725417</c:v>
                </c:pt>
                <c:pt idx="5">
                  <c:v>5.3747179602579376</c:v>
                </c:pt>
                <c:pt idx="6">
                  <c:v>5.450129210721002</c:v>
                </c:pt>
                <c:pt idx="8">
                  <c:v>1.8053403111358739</c:v>
                </c:pt>
                <c:pt idx="9">
                  <c:v>12.8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Mar-10</c:v>
                </c:pt>
              </c:strCache>
            </c:strRef>
          </c:tx>
          <c:spPr>
            <a:solidFill>
              <a:schemeClr val="bg1">
                <a:lumMod val="75000"/>
                <a:alpha val="77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Doktoru</c:v>
                </c:pt>
                <c:pt idx="1">
                  <c:v>Policajcu</c:v>
                </c:pt>
                <c:pt idx="2">
                  <c:v>Službeniku u državnoj administraciji</c:v>
                </c:pt>
                <c:pt idx="3">
                  <c:v>Poreskom upravniku</c:v>
                </c:pt>
                <c:pt idx="4">
                  <c:v>Advokatu/Pravniku</c:v>
                </c:pt>
                <c:pt idx="5">
                  <c:v>Nastavniku/Profesoru</c:v>
                </c:pt>
                <c:pt idx="6">
                  <c:v>Cariniku</c:v>
                </c:pt>
                <c:pt idx="7">
                  <c:v>Sudiji</c:v>
                </c:pt>
                <c:pt idx="8">
                  <c:v>Osoblju iz komunalne službe</c:v>
                </c:pt>
                <c:pt idx="9">
                  <c:v>Ostalo</c:v>
                </c:pt>
              </c:strCache>
            </c:strRef>
          </c:cat>
          <c:val>
            <c:numRef>
              <c:f>Sheet1!$C$2:$C$11</c:f>
              <c:numCache>
                <c:formatCode>0</c:formatCode>
                <c:ptCount val="10"/>
                <c:pt idx="0">
                  <c:v>54.480251405873794</c:v>
                </c:pt>
                <c:pt idx="1">
                  <c:v>19.036929961698807</c:v>
                </c:pt>
                <c:pt idx="2">
                  <c:v>9.8929122886513667</c:v>
                </c:pt>
                <c:pt idx="3">
                  <c:v>4.4757970290181506</c:v>
                </c:pt>
                <c:pt idx="4">
                  <c:v>2.586220284150206</c:v>
                </c:pt>
                <c:pt idx="5">
                  <c:v>6.1701727804979258</c:v>
                </c:pt>
                <c:pt idx="6">
                  <c:v>6.0502407291810965</c:v>
                </c:pt>
                <c:pt idx="8">
                  <c:v>7.4906867837296813</c:v>
                </c:pt>
                <c:pt idx="9">
                  <c:v>10.951067759169321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Okt-10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Doktoru</c:v>
                </c:pt>
                <c:pt idx="1">
                  <c:v>Policajcu</c:v>
                </c:pt>
                <c:pt idx="2">
                  <c:v>Službeniku u državnoj administraciji</c:v>
                </c:pt>
                <c:pt idx="3">
                  <c:v>Poreskom upravniku</c:v>
                </c:pt>
                <c:pt idx="4">
                  <c:v>Advokatu/Pravniku</c:v>
                </c:pt>
                <c:pt idx="5">
                  <c:v>Nastavniku/Profesoru</c:v>
                </c:pt>
                <c:pt idx="6">
                  <c:v>Cariniku</c:v>
                </c:pt>
                <c:pt idx="7">
                  <c:v>Sudiji</c:v>
                </c:pt>
                <c:pt idx="8">
                  <c:v>Osoblju iz komunalne službe</c:v>
                </c:pt>
                <c:pt idx="9">
                  <c:v>Ostalo</c:v>
                </c:pt>
              </c:strCache>
            </c:strRef>
          </c:cat>
          <c:val>
            <c:numRef>
              <c:f>Sheet1!$D$2:$D$11</c:f>
              <c:numCache>
                <c:formatCode>0</c:formatCode>
                <c:ptCount val="10"/>
                <c:pt idx="0">
                  <c:v>57.083712657052395</c:v>
                </c:pt>
                <c:pt idx="1">
                  <c:v>26.361001806640605</c:v>
                </c:pt>
                <c:pt idx="2">
                  <c:v>12.780681137065844</c:v>
                </c:pt>
                <c:pt idx="3">
                  <c:v>3.2068092526195735</c:v>
                </c:pt>
                <c:pt idx="4">
                  <c:v>0.82611305221890885</c:v>
                </c:pt>
                <c:pt idx="5">
                  <c:v>4.539783985834613</c:v>
                </c:pt>
                <c:pt idx="6">
                  <c:v>3.2068092526195735</c:v>
                </c:pt>
                <c:pt idx="8">
                  <c:v>2.6818424767006777</c:v>
                </c:pt>
                <c:pt idx="9">
                  <c:v>3.0073727320329993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Nov-11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Doktoru</c:v>
                </c:pt>
                <c:pt idx="1">
                  <c:v>Policajcu</c:v>
                </c:pt>
                <c:pt idx="2">
                  <c:v>Službeniku u državnoj administraciji</c:v>
                </c:pt>
                <c:pt idx="3">
                  <c:v>Poreskom upravniku</c:v>
                </c:pt>
                <c:pt idx="4">
                  <c:v>Advokatu/Pravniku</c:v>
                </c:pt>
                <c:pt idx="5">
                  <c:v>Nastavniku/Profesoru</c:v>
                </c:pt>
                <c:pt idx="6">
                  <c:v>Cariniku</c:v>
                </c:pt>
                <c:pt idx="7">
                  <c:v>Sudiji</c:v>
                </c:pt>
                <c:pt idx="8">
                  <c:v>Osoblju iz komunalne službe</c:v>
                </c:pt>
                <c:pt idx="9">
                  <c:v>Ostalo</c:v>
                </c:pt>
              </c:strCache>
            </c:strRef>
          </c:cat>
          <c:val>
            <c:numRef>
              <c:f>Sheet1!$E$2:$E$11</c:f>
              <c:numCache>
                <c:formatCode>0</c:formatCode>
                <c:ptCount val="10"/>
                <c:pt idx="0">
                  <c:v>43.848386248057487</c:v>
                </c:pt>
                <c:pt idx="1">
                  <c:v>25.722884192289307</c:v>
                </c:pt>
                <c:pt idx="2">
                  <c:v>19.262012608277242</c:v>
                </c:pt>
                <c:pt idx="3">
                  <c:v>3.3905998480445474</c:v>
                </c:pt>
                <c:pt idx="4">
                  <c:v>3.9850525267766663</c:v>
                </c:pt>
                <c:pt idx="5">
                  <c:v>7.3585177430911575</c:v>
                </c:pt>
                <c:pt idx="6">
                  <c:v>4.264439939811969</c:v>
                </c:pt>
                <c:pt idx="8">
                  <c:v>5.24064128062144</c:v>
                </c:pt>
                <c:pt idx="9">
                  <c:v>2.7709000576960094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Jun-12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Doktoru</c:v>
                </c:pt>
                <c:pt idx="1">
                  <c:v>Policajcu</c:v>
                </c:pt>
                <c:pt idx="2">
                  <c:v>Službeniku u državnoj administraciji</c:v>
                </c:pt>
                <c:pt idx="3">
                  <c:v>Poreskom upravniku</c:v>
                </c:pt>
                <c:pt idx="4">
                  <c:v>Advokatu/Pravniku</c:v>
                </c:pt>
                <c:pt idx="5">
                  <c:v>Nastavniku/Profesoru</c:v>
                </c:pt>
                <c:pt idx="6">
                  <c:v>Cariniku</c:v>
                </c:pt>
                <c:pt idx="7">
                  <c:v>Sudiji</c:v>
                </c:pt>
                <c:pt idx="8">
                  <c:v>Osoblju iz komunalne službe</c:v>
                </c:pt>
                <c:pt idx="9">
                  <c:v>Ostalo</c:v>
                </c:pt>
              </c:strCache>
            </c:strRef>
          </c:cat>
          <c:val>
            <c:numRef>
              <c:f>Sheet1!$F$2:$F$11</c:f>
              <c:numCache>
                <c:formatCode>0</c:formatCode>
                <c:ptCount val="10"/>
                <c:pt idx="0">
                  <c:v>60.748479749400715</c:v>
                </c:pt>
                <c:pt idx="1">
                  <c:v>17.769209116425991</c:v>
                </c:pt>
                <c:pt idx="2">
                  <c:v>8.91902750957113</c:v>
                </c:pt>
                <c:pt idx="3">
                  <c:v>6.98739746649869</c:v>
                </c:pt>
                <c:pt idx="4">
                  <c:v>5.6507852058821095</c:v>
                </c:pt>
                <c:pt idx="5">
                  <c:v>5.611647703217562</c:v>
                </c:pt>
                <c:pt idx="6">
                  <c:v>4.019262561651062</c:v>
                </c:pt>
                <c:pt idx="7">
                  <c:v>1.71219444051675</c:v>
                </c:pt>
                <c:pt idx="8">
                  <c:v>1.1740031844659804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107776"/>
        <c:axId val="36109696"/>
      </c:barChart>
      <c:catAx>
        <c:axId val="36107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200000" anchor="ctr" anchorCtr="0"/>
          <a:lstStyle/>
          <a:p>
            <a:pPr>
              <a:defRPr sz="750" b="0"/>
            </a:pPr>
            <a:endParaRPr lang="en-US"/>
          </a:p>
        </c:txPr>
        <c:crossAx val="36109696"/>
        <c:crosses val="autoZero"/>
        <c:auto val="1"/>
        <c:lblAlgn val="ctr"/>
        <c:lblOffset val="100"/>
        <c:noMultiLvlLbl val="0"/>
      </c:catAx>
      <c:valAx>
        <c:axId val="361096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3610777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53625363874970178"/>
          <c:y val="0.13326594310846288"/>
          <c:w val="0.42143211643999046"/>
          <c:h val="8.123182237355471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x-none" sz="1200" dirty="0" smtClean="0"/>
              <a:t>Da</a:t>
            </a:r>
            <a:r>
              <a:rPr lang="x-none" sz="1200" baseline="0" dirty="0" smtClean="0"/>
              <a:t> li očekujete da će se nivo korupcije u narednoj godini promeniti? Nivo korupcije će se...</a:t>
            </a:r>
            <a:endParaRPr lang="en-US" sz="1200" dirty="0"/>
          </a:p>
        </c:rich>
      </c:tx>
      <c:layout>
        <c:manualLayout>
          <c:xMode val="edge"/>
          <c:yMode val="edge"/>
          <c:x val="9.1694252181764538E-2"/>
          <c:y val="0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Increase a lot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14</c:v>
                </c:pt>
                <c:pt idx="1">
                  <c:v>13.745028743591574</c:v>
                </c:pt>
                <c:pt idx="2">
                  <c:v>7.6695874958574279</c:v>
                </c:pt>
                <c:pt idx="3">
                  <c:v>15.7469505763234</c:v>
                </c:pt>
                <c:pt idx="4">
                  <c:v>19.148592253233819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Increase a little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Sheet1!$B$3:$F$3</c:f>
              <c:numCache>
                <c:formatCode>0\%</c:formatCode>
                <c:ptCount val="5"/>
                <c:pt idx="0">
                  <c:v>18</c:v>
                </c:pt>
                <c:pt idx="1">
                  <c:v>18.91907852770159</c:v>
                </c:pt>
                <c:pt idx="2">
                  <c:v>17.456511353192884</c:v>
                </c:pt>
                <c:pt idx="3">
                  <c:v>20.524501397407001</c:v>
                </c:pt>
                <c:pt idx="4">
                  <c:v>21.331843761151038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Sheet1!$B$4:$F$4</c:f>
              <c:numCache>
                <c:formatCode>0\%</c:formatCode>
                <c:ptCount val="5"/>
                <c:pt idx="0">
                  <c:v>41</c:v>
                </c:pt>
                <c:pt idx="1">
                  <c:v>44.714475187515355</c:v>
                </c:pt>
                <c:pt idx="2">
                  <c:v>42.897440749764321</c:v>
                </c:pt>
                <c:pt idx="3">
                  <c:v>38.252927862443336</c:v>
                </c:pt>
                <c:pt idx="4">
                  <c:v>36.462978762231103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Decrease a little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Sheet1!$B$5:$F$5</c:f>
              <c:numCache>
                <c:formatCode>0\%</c:formatCode>
                <c:ptCount val="5"/>
                <c:pt idx="0">
                  <c:v>16</c:v>
                </c:pt>
                <c:pt idx="1">
                  <c:v>11.674244561628226</c:v>
                </c:pt>
                <c:pt idx="2">
                  <c:v>17.106199906168889</c:v>
                </c:pt>
                <c:pt idx="3">
                  <c:v>13.3183102313187</c:v>
                </c:pt>
                <c:pt idx="4">
                  <c:v>12.437351576143428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Decrease a lot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Sheet1!$B$6:$F$6</c:f>
              <c:numCache>
                <c:formatCode>0\%</c:formatCode>
                <c:ptCount val="5"/>
                <c:pt idx="0">
                  <c:v>2</c:v>
                </c:pt>
                <c:pt idx="1">
                  <c:v>1.0077468280020379</c:v>
                </c:pt>
                <c:pt idx="2">
                  <c:v>1.1209244515765975</c:v>
                </c:pt>
                <c:pt idx="3">
                  <c:v>1.0579601018286</c:v>
                </c:pt>
                <c:pt idx="4">
                  <c:v>1.6416069735629273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Oct - 09</c:v>
                </c:pt>
                <c:pt idx="1">
                  <c:v>Mar -10</c:v>
                </c:pt>
                <c:pt idx="2">
                  <c:v>Oct-10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Sheet1!$B$7:$F$7</c:f>
              <c:numCache>
                <c:formatCode>0\%</c:formatCode>
                <c:ptCount val="5"/>
                <c:pt idx="0">
                  <c:v>9</c:v>
                </c:pt>
                <c:pt idx="1">
                  <c:v>9.9394261515611344</c:v>
                </c:pt>
                <c:pt idx="2">
                  <c:v>13.749336043439545</c:v>
                </c:pt>
                <c:pt idx="3">
                  <c:v>11.099349830679104</c:v>
                </c:pt>
                <c:pt idx="4">
                  <c:v>8.9776266736774737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0937856"/>
        <c:axId val="121244288"/>
      </c:barChart>
      <c:catAx>
        <c:axId val="1209378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21244288"/>
        <c:crosses val="autoZero"/>
        <c:auto val="1"/>
        <c:lblAlgn val="ctr"/>
        <c:lblOffset val="100"/>
        <c:noMultiLvlLbl val="0"/>
      </c:catAx>
      <c:valAx>
        <c:axId val="121244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0937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200" b="1" i="0" u="none" strike="noStrike" baseline="0" dirty="0" smtClean="0"/>
              <a:t>U kojoj meri se nivo korupcije promenio u proteklih godinu dana?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se povećao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19</c:v>
                </c:pt>
                <c:pt idx="1">
                  <c:v>25.33848928391815</c:v>
                </c:pt>
                <c:pt idx="2">
                  <c:v>10.307545301537685</c:v>
                </c:pt>
                <c:pt idx="3">
                  <c:v>23.1270312362137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Malo se povećao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Sheet1!$B$3:$F$3</c:f>
              <c:numCache>
                <c:formatCode>0\%</c:formatCode>
                <c:ptCount val="5"/>
                <c:pt idx="0">
                  <c:v>22</c:v>
                </c:pt>
                <c:pt idx="1">
                  <c:v>20.351440073527758</c:v>
                </c:pt>
                <c:pt idx="2">
                  <c:v>22.612716255211886</c:v>
                </c:pt>
                <c:pt idx="3">
                  <c:v>24.651687708459299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Ostao je 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Sheet1!$B$4:$F$4</c:f>
              <c:numCache>
                <c:formatCode>0\%</c:formatCode>
                <c:ptCount val="5"/>
                <c:pt idx="0">
                  <c:v>40</c:v>
                </c:pt>
                <c:pt idx="1">
                  <c:v>37.854979313640278</c:v>
                </c:pt>
                <c:pt idx="2">
                  <c:v>46.530810822179568</c:v>
                </c:pt>
                <c:pt idx="3">
                  <c:v>34.571268926864299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Malo se smanjio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Sheet1!$B$5:$F$5</c:f>
              <c:numCache>
                <c:formatCode>0\%</c:formatCode>
                <c:ptCount val="5"/>
                <c:pt idx="0">
                  <c:v>11</c:v>
                </c:pt>
                <c:pt idx="1">
                  <c:v>7.4389494822225108</c:v>
                </c:pt>
                <c:pt idx="2">
                  <c:v>12.078372876658694</c:v>
                </c:pt>
                <c:pt idx="3">
                  <c:v>10.3450942900743</c:v>
                </c:pt>
                <c:pt idx="4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Veoma se smanjio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Sheet1!$B$6:$F$6</c:f>
              <c:numCache>
                <c:formatCode>0\%</c:formatCode>
                <c:ptCount val="5"/>
                <c:pt idx="0">
                  <c:v>1</c:v>
                </c:pt>
                <c:pt idx="1">
                  <c:v>0.29960574460680306</c:v>
                </c:pt>
                <c:pt idx="2">
                  <c:v>0.82326286005625671</c:v>
                </c:pt>
                <c:pt idx="3">
                  <c:v>0.43679100576086899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Okt-09</c:v>
                </c:pt>
                <c:pt idx="1">
                  <c:v>Mar-10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Sheet1!$B$7:$F$7</c:f>
              <c:numCache>
                <c:formatCode>0\%</c:formatCode>
                <c:ptCount val="5"/>
                <c:pt idx="0">
                  <c:v>8</c:v>
                </c:pt>
                <c:pt idx="1">
                  <c:v>8.7165361020844898</c:v>
                </c:pt>
                <c:pt idx="2">
                  <c:v>7.6472918843559023</c:v>
                </c:pt>
                <c:pt idx="3">
                  <c:v>6.8681268326278797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1406592"/>
        <c:axId val="121408128"/>
      </c:barChart>
      <c:catAx>
        <c:axId val="1214065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21408128"/>
        <c:crosses val="autoZero"/>
        <c:auto val="1"/>
        <c:lblAlgn val="ctr"/>
        <c:lblOffset val="100"/>
        <c:noMultiLvlLbl val="0"/>
      </c:catAx>
      <c:valAx>
        <c:axId val="1214081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140659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7212860892388188"/>
          <c:y val="0.15663120567375888"/>
          <c:w val="0.79210641851586761"/>
          <c:h val="0.1609331546322692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CS" sz="1200" b="1" i="0" u="none" strike="noStrike" baseline="0" dirty="0" smtClean="0"/>
              <a:t>Da li očekujete da će se nivo korupcije u narednoj godini promeniti? Nivo korupcije će se...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Veoma povećati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Sheet1!$B$2:$F$2</c:f>
              <c:numCache>
                <c:formatCode>0\%</c:formatCode>
                <c:ptCount val="5"/>
                <c:pt idx="0">
                  <c:v>14</c:v>
                </c:pt>
                <c:pt idx="1">
                  <c:v>13.745028743591689</c:v>
                </c:pt>
                <c:pt idx="2">
                  <c:v>7.6695874958574279</c:v>
                </c:pt>
                <c:pt idx="3">
                  <c:v>15.7469505763234</c:v>
                </c:pt>
                <c:pt idx="4" formatCode="0%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Malo povećati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Sheet1!$B$3:$F$3</c:f>
              <c:numCache>
                <c:formatCode>0\%</c:formatCode>
                <c:ptCount val="5"/>
                <c:pt idx="0">
                  <c:v>18</c:v>
                </c:pt>
                <c:pt idx="1">
                  <c:v>18.919078527701569</c:v>
                </c:pt>
                <c:pt idx="2">
                  <c:v>17.456511353192884</c:v>
                </c:pt>
                <c:pt idx="3">
                  <c:v>20.524501397407001</c:v>
                </c:pt>
                <c:pt idx="4" formatCode="0%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Ostaće isti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Sheet1!$B$4:$F$4</c:f>
              <c:numCache>
                <c:formatCode>0\%</c:formatCode>
                <c:ptCount val="5"/>
                <c:pt idx="0">
                  <c:v>41</c:v>
                </c:pt>
                <c:pt idx="1">
                  <c:v>44.714475187515369</c:v>
                </c:pt>
                <c:pt idx="2">
                  <c:v>42.897440749764598</c:v>
                </c:pt>
                <c:pt idx="3">
                  <c:v>38.252927862443599</c:v>
                </c:pt>
                <c:pt idx="4" formatCode="0%">
                  <c:v>0.36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Malo smanjiti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Sheet1!$B$5:$F$5</c:f>
              <c:numCache>
                <c:formatCode>0\%</c:formatCode>
                <c:ptCount val="5"/>
                <c:pt idx="0">
                  <c:v>16</c:v>
                </c:pt>
                <c:pt idx="1">
                  <c:v>11.6742445616282</c:v>
                </c:pt>
                <c:pt idx="2">
                  <c:v>17.106199906168943</c:v>
                </c:pt>
                <c:pt idx="3">
                  <c:v>13.3183102313187</c:v>
                </c:pt>
                <c:pt idx="4" formatCode="0%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Veoma smanjiti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Sheet1!$B$6:$F$6</c:f>
              <c:numCache>
                <c:formatCode>0\%</c:formatCode>
                <c:ptCount val="5"/>
                <c:pt idx="0">
                  <c:v>2</c:v>
                </c:pt>
                <c:pt idx="1">
                  <c:v>1.0077468280020379</c:v>
                </c:pt>
                <c:pt idx="2">
                  <c:v>1.1209244515765975</c:v>
                </c:pt>
                <c:pt idx="3">
                  <c:v>1.0579601018286</c:v>
                </c:pt>
                <c:pt idx="4" formatCode="0%">
                  <c:v>0.02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 znam / Bez odgovora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Okt - 09</c:v>
                </c:pt>
                <c:pt idx="1">
                  <c:v>Mar -10</c:v>
                </c:pt>
                <c:pt idx="2">
                  <c:v>Okt-10</c:v>
                </c:pt>
                <c:pt idx="3">
                  <c:v>Nov-11</c:v>
                </c:pt>
                <c:pt idx="4">
                  <c:v>Jun-12</c:v>
                </c:pt>
              </c:strCache>
            </c:strRef>
          </c:cat>
          <c:val>
            <c:numRef>
              <c:f>Sheet1!$B$7:$F$7</c:f>
              <c:numCache>
                <c:formatCode>0\%</c:formatCode>
                <c:ptCount val="5"/>
                <c:pt idx="0">
                  <c:v>9</c:v>
                </c:pt>
                <c:pt idx="1">
                  <c:v>9.9394261515611344</c:v>
                </c:pt>
                <c:pt idx="2">
                  <c:v>13.749336043439545</c:v>
                </c:pt>
                <c:pt idx="3">
                  <c:v>11.099349830679101</c:v>
                </c:pt>
                <c:pt idx="4" formatCode="0%">
                  <c:v>0.09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1672832"/>
        <c:axId val="121674368"/>
      </c:barChart>
      <c:catAx>
        <c:axId val="1216728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121674368"/>
        <c:crosses val="autoZero"/>
        <c:auto val="1"/>
        <c:lblAlgn val="ctr"/>
        <c:lblOffset val="100"/>
        <c:noMultiLvlLbl val="0"/>
      </c:catAx>
      <c:valAx>
        <c:axId val="1216743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167283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7740728541944786"/>
          <c:y val="0.21189730273077681"/>
          <c:w val="0.78361455946505043"/>
          <c:h val="0.1609331546322692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Verdana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986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871AA-4E10-4B26-8958-2950CD12A347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037" y="4675188"/>
            <a:ext cx="5368290" cy="442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986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0E03C-9334-471D-ACA7-3F082560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4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8188"/>
            <a:ext cx="4921250" cy="3690937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8188"/>
            <a:ext cx="4921250" cy="3690937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5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9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12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E03C-9334-471D-ACA7-3F082560BA5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20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26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>
              <a:defRPr/>
            </a:pPr>
            <a:fld id="{8326BF83-F6DD-44DF-A5A5-915024C3E267}" type="slidenum">
              <a:rPr lang="de-D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28</a:t>
            </a:fld>
            <a:endParaRPr lang="de-D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927600"/>
            <a:ext cx="8456612" cy="485775"/>
          </a:xfrm>
          <a:ln/>
        </p:spPr>
        <p:txBody>
          <a:bodyPr anchor="ctr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de-DE"/>
              <a:t>Untertitelmasters durch Klicken bearbeiten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1788" y="3856038"/>
            <a:ext cx="8456612" cy="1038225"/>
          </a:xfrm>
          <a:ln/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927600"/>
            <a:ext cx="8456612" cy="485775"/>
          </a:xfrm>
          <a:ln/>
        </p:spPr>
        <p:txBody>
          <a:bodyPr anchor="ctr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de-DE"/>
              <a:t>Untertitelmasters durch Klicken bearbeiten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1788" y="3856038"/>
            <a:ext cx="8456612" cy="1038225"/>
          </a:xfrm>
          <a:ln/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492443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9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927600"/>
            <a:ext cx="8456612" cy="485775"/>
          </a:xfrm>
          <a:ln/>
        </p:spPr>
        <p:txBody>
          <a:bodyPr anchor="ctr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de-DE"/>
              <a:t>Untertitelmasters durch Klicken bearbeiten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1788" y="3856038"/>
            <a:ext cx="8456612" cy="1038225"/>
          </a:xfrm>
          <a:ln/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927600"/>
            <a:ext cx="8456612" cy="485775"/>
          </a:xfrm>
          <a:ln/>
        </p:spPr>
        <p:txBody>
          <a:bodyPr anchor="ctr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de-DE"/>
              <a:t>Untertitelmasters durch Klicken bearbeiten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1788" y="3856038"/>
            <a:ext cx="8456612" cy="1038225"/>
          </a:xfrm>
          <a:ln/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1788" y="4927600"/>
            <a:ext cx="8456612" cy="485775"/>
          </a:xfrm>
          <a:ln/>
        </p:spPr>
        <p:txBody>
          <a:bodyPr anchor="ctr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de-DE"/>
              <a:t>Untertitelmasters durch Klicken bearbeiten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31788" y="3856038"/>
            <a:ext cx="8456612" cy="1038225"/>
          </a:xfrm>
          <a:ln/>
        </p:spPr>
        <p:txBody>
          <a:bodyPr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441450"/>
            <a:ext cx="4137025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79388"/>
            <a:ext cx="2195512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6438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1450"/>
            <a:ext cx="41354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41450"/>
            <a:ext cx="4137025" cy="2181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775075"/>
            <a:ext cx="413702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2088" y="1089025"/>
            <a:ext cx="8718550" cy="504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26pt schwarz</a:t>
            </a:r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gray">
          <a:xfrm>
            <a:off x="8394700" y="6491288"/>
            <a:ext cx="36036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fld id="{5C08F21B-4194-4115-8D22-B4EB8122B811}" type="slidenum">
              <a:rPr lang="de-DE" sz="1000" b="0">
                <a:solidFill>
                  <a:schemeClr val="bg2"/>
                </a:solidFill>
              </a:rPr>
              <a:pPr algn="r"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t>‹#›</a:t>
            </a:fld>
            <a:endParaRPr lang="de-DE" sz="1000" b="0" dirty="0">
              <a:solidFill>
                <a:schemeClr val="bg2"/>
              </a:solidFill>
            </a:endParaRPr>
          </a:p>
        </p:txBody>
      </p:sp>
      <p:pic>
        <p:nvPicPr>
          <p:cNvPr id="1029" name="Picture 15" descr="logo1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6172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8" name="Picture 7" descr="UN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153400" y="6400800"/>
            <a:ext cx="341834" cy="289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2088" y="1089025"/>
            <a:ext cx="8718550" cy="504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26pt schwarz</a:t>
            </a:r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gray">
          <a:xfrm>
            <a:off x="8394700" y="6491288"/>
            <a:ext cx="36036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fld id="{5C08F21B-4194-4115-8D22-B4EB8122B811}" type="slidenum">
              <a:rPr lang="de-DE" sz="1000" kern="1200">
                <a:solidFill>
                  <a:srgbClr val="999999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80000"/>
                <a:buFont typeface="Wingdings" pitchFamily="2" charset="2"/>
                <a:buNone/>
                <a:defRPr/>
              </a:pPr>
              <a:t>‹#›</a:t>
            </a:fld>
            <a:endParaRPr lang="de-DE" sz="1000" kern="1200" dirty="0">
              <a:solidFill>
                <a:srgbClr val="999999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9" name="Picture 15" descr="logo1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6172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7" name="Picture 6" descr="UN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153400" y="6400800"/>
            <a:ext cx="341834" cy="289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2088" y="1089025"/>
            <a:ext cx="8718550" cy="504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26pt schwarz</a:t>
            </a:r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gray">
          <a:xfrm>
            <a:off x="8394700" y="6491288"/>
            <a:ext cx="36036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fld id="{5C08F21B-4194-4115-8D22-B4EB8122B811}" type="slidenum">
              <a:rPr lang="de-DE" sz="1000" b="0">
                <a:solidFill>
                  <a:schemeClr val="bg2"/>
                </a:solidFill>
              </a:rPr>
              <a:pPr algn="r"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t>‹#›</a:t>
            </a:fld>
            <a:endParaRPr lang="de-DE" sz="1000" b="0" dirty="0">
              <a:solidFill>
                <a:schemeClr val="bg2"/>
              </a:solidFill>
            </a:endParaRPr>
          </a:p>
        </p:txBody>
      </p:sp>
      <p:pic>
        <p:nvPicPr>
          <p:cNvPr id="1029" name="Picture 15" descr="logo1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6172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7" name="Picture 6" descr="UN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153400" y="6400800"/>
            <a:ext cx="341834" cy="289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2088" y="1089025"/>
            <a:ext cx="8718550" cy="504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26pt schwarz</a:t>
            </a:r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gray">
          <a:xfrm>
            <a:off x="8394700" y="6491288"/>
            <a:ext cx="36036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0"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fld id="{5C08F21B-4194-4115-8D22-B4EB8122B811}" type="slidenum">
              <a:rPr lang="de-DE" sz="1000" kern="1200">
                <a:solidFill>
                  <a:srgbClr val="999999"/>
                </a:solidFill>
                <a:latin typeface="Arial"/>
                <a:ea typeface="+mn-ea"/>
                <a:cs typeface="Arial"/>
              </a:rPr>
              <a:pPr algn="r" rtl="0">
                <a:buClr>
                  <a:srgbClr val="000000"/>
                </a:buClr>
                <a:buSzPct val="80000"/>
                <a:buFont typeface="Wingdings" pitchFamily="2" charset="2"/>
                <a:buNone/>
                <a:defRPr/>
              </a:pPr>
              <a:t>‹#›</a:t>
            </a:fld>
            <a:endParaRPr lang="de-DE" sz="1000" kern="1200" dirty="0">
              <a:solidFill>
                <a:srgbClr val="999999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29" name="Picture 15" descr="logo1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6172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8" name="Picture 7" descr="UN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153400" y="6400800"/>
            <a:ext cx="341834" cy="289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2088" y="1089025"/>
            <a:ext cx="8718550" cy="5043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79388"/>
            <a:ext cx="8786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Titelformat 26pt schwarz</a:t>
            </a:r>
          </a:p>
        </p:txBody>
      </p:sp>
      <p:sp>
        <p:nvSpPr>
          <p:cNvPr id="417818" name="Rectangle 26"/>
          <p:cNvSpPr>
            <a:spLocks noChangeArrowheads="1"/>
          </p:cNvSpPr>
          <p:nvPr/>
        </p:nvSpPr>
        <p:spPr bwMode="gray">
          <a:xfrm>
            <a:off x="8394700" y="6491288"/>
            <a:ext cx="360363" cy="152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rtl="0"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fld id="{5C08F21B-4194-4115-8D22-B4EB8122B811}" type="slidenum">
              <a:rPr lang="de-DE" sz="1000" kern="1200">
                <a:solidFill>
                  <a:srgbClr val="999999"/>
                </a:solidFill>
                <a:latin typeface="Arial"/>
                <a:ea typeface="+mn-ea"/>
                <a:cs typeface="Arial"/>
              </a:rPr>
              <a:pPr algn="r" rtl="0">
                <a:buClr>
                  <a:srgbClr val="000000"/>
                </a:buClr>
                <a:buSzPct val="80000"/>
                <a:buFont typeface="Wingdings" pitchFamily="2" charset="2"/>
                <a:buNone/>
                <a:defRPr/>
              </a:pPr>
              <a:t>‹#›</a:t>
            </a:fld>
            <a:endParaRPr lang="de-DE" sz="1000" kern="1200" dirty="0">
              <a:solidFill>
                <a:srgbClr val="999999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29" name="Picture 15" descr="logo1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6172200"/>
            <a:ext cx="1069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8" name="Picture 7" descr="UN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8153400" y="6400800"/>
            <a:ext cx="341834" cy="289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2pPr>
      <a:lvl3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3pPr>
      <a:lvl4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4pPr>
      <a:lvl5pPr algn="l" defTabSz="960438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Arial" charset="0"/>
        </a:defRPr>
      </a:lvl9pPr>
    </p:titleStyle>
    <p:bodyStyle>
      <a:lvl1pPr marL="28733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 sz="1600">
          <a:solidFill>
            <a:schemeClr val="tx1"/>
          </a:solidFill>
          <a:latin typeface="+mn-lt"/>
          <a:cs typeface="+mn-cs"/>
        </a:defRPr>
      </a:lvl2pPr>
      <a:lvl3pPr marL="862013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Font typeface="Wingdings" pitchFamily="2" charset="2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3pPr>
      <a:lvl4pPr marL="1149350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4pPr>
      <a:lvl5pPr marL="1436688" indent="-287338" algn="l" defTabSz="960438" rtl="0" eaLnBrk="0" fontAlgn="base" hangingPunct="0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5pPr>
      <a:lvl6pPr marL="18938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6pPr>
      <a:lvl7pPr marL="23510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7pPr>
      <a:lvl8pPr marL="28082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8pPr>
      <a:lvl9pPr marL="3265488" indent="-287338" algn="l" defTabSz="960438" rtl="0" fontAlgn="base">
        <a:spcBef>
          <a:spcPct val="0"/>
        </a:spcBef>
        <a:spcAft>
          <a:spcPct val="25000"/>
        </a:spcAft>
        <a:buClr>
          <a:srgbClr val="6E6E6E"/>
        </a:buClr>
        <a:buSzPct val="80000"/>
        <a:buBlip>
          <a:blip r:embed="rId18"/>
        </a:buBlip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9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1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6.jpeg"/><Relationship Id="rId2" Type="http://schemas.openxmlformats.org/officeDocument/2006/relationships/tags" Target="../tags/tag7.xml"/><Relationship Id="rId16" Type="http://schemas.openxmlformats.org/officeDocument/2006/relationships/image" Target="../media/image15.jpe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38.xml"/><Relationship Id="rId5" Type="http://schemas.openxmlformats.org/officeDocument/2006/relationships/tags" Target="../tags/tag10.xml"/><Relationship Id="rId15" Type="http://schemas.openxmlformats.org/officeDocument/2006/relationships/image" Target="../media/image14.jpeg"/><Relationship Id="rId10" Type="http://schemas.openxmlformats.org/officeDocument/2006/relationships/tags" Target="../tags/tag15.xml"/><Relationship Id="rId19" Type="http://schemas.openxmlformats.org/officeDocument/2006/relationships/image" Target="../media/image18.jpe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ffice@tnsmediumgallup.co.rs" TargetMode="External"/><Relationship Id="rId4" Type="http://schemas.openxmlformats.org/officeDocument/2006/relationships/hyperlink" Target="http://www.tnsmediumgallup.co.r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ladjana.brakus.TNSMEDIUMGALLUP\Desktop\TNS Brand\TNS_photos\finalImages\shutterstock_337443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93771" y="1524000"/>
            <a:ext cx="2340429" cy="2590800"/>
          </a:xfrm>
          <a:prstGeom prst="rect">
            <a:avLst/>
          </a:prstGeom>
          <a:noFill/>
        </p:spPr>
      </p:pic>
      <p:pic>
        <p:nvPicPr>
          <p:cNvPr id="31" name="Picture 2" descr="C:\Documents and Settings\sladjana.brakus.TNSMEDIUMGALLUP\Desktop\TNS Brand\TNS_photos\Job_Interview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82993" y="1535935"/>
            <a:ext cx="2144973" cy="2719329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457200" y="1382489"/>
            <a:ext cx="8305800" cy="2982685"/>
            <a:chOff x="457200" y="1382489"/>
            <a:chExt cx="8305800" cy="2982685"/>
          </a:xfrm>
          <a:solidFill>
            <a:schemeClr val="accent1"/>
          </a:solidFill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533400" y="1524000"/>
              <a:ext cx="4114800" cy="2743200"/>
              <a:chOff x="-244056" y="26003"/>
              <a:chExt cx="4855462" cy="1638299"/>
            </a:xfrm>
            <a:grpFill/>
          </p:grpSpPr>
          <p:pic>
            <p:nvPicPr>
              <p:cNvPr id="19" name="Picture 7" descr="C:\Documents and Settings\sladjana.brakus.TNSMEDIUMGALLUP\Desktop\TNS Brand\TNS_photos\finalImages\def50b23-LOW-24040917.jpg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-244056" y="26003"/>
                <a:ext cx="2517647" cy="1638299"/>
              </a:xfrm>
              <a:prstGeom prst="rect">
                <a:avLst/>
              </a:prstGeom>
              <a:grpFill/>
            </p:spPr>
          </p:pic>
          <p:pic>
            <p:nvPicPr>
              <p:cNvPr id="20" name="Picture 8" descr="C:\Documents and Settings\sladjana.brakus.TNSMEDIUMGALLUP\Desktop\TNS Brand\TNS_photos\finalImages\72192901_47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 bwMode="auto">
              <a:xfrm>
                <a:off x="2273591" y="26003"/>
                <a:ext cx="2337815" cy="1556843"/>
              </a:xfrm>
              <a:prstGeom prst="rect">
                <a:avLst/>
              </a:prstGeom>
              <a:grpFill/>
            </p:spPr>
          </p:pic>
        </p:grpSp>
        <p:grpSp>
          <p:nvGrpSpPr>
            <p:cNvPr id="4" name="Group 23"/>
            <p:cNvGrpSpPr/>
            <p:nvPr/>
          </p:nvGrpSpPr>
          <p:grpSpPr>
            <a:xfrm>
              <a:off x="457200" y="1382489"/>
              <a:ext cx="8305800" cy="2982685"/>
              <a:chOff x="685800" y="1447800"/>
              <a:chExt cx="8077200" cy="2808514"/>
            </a:xfrm>
            <a:grpFill/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ltGray">
              <a:xfrm>
                <a:off x="685800" y="1447800"/>
                <a:ext cx="8077200" cy="2808514"/>
              </a:xfrm>
              <a:custGeom>
                <a:avLst/>
                <a:gdLst>
                  <a:gd name="T0" fmla="*/ 2147483647 w 5748"/>
                  <a:gd name="T1" fmla="*/ 2147483647 h 1505"/>
                  <a:gd name="T2" fmla="*/ 2147483647 w 5748"/>
                  <a:gd name="T3" fmla="*/ 2147483647 h 1505"/>
                  <a:gd name="T4" fmla="*/ 2147483647 w 5748"/>
                  <a:gd name="T5" fmla="*/ 2147483647 h 1505"/>
                  <a:gd name="T6" fmla="*/ 2147483647 w 5748"/>
                  <a:gd name="T7" fmla="*/ 2147483647 h 1505"/>
                  <a:gd name="T8" fmla="*/ 2147483647 w 5748"/>
                  <a:gd name="T9" fmla="*/ 2147483647 h 1505"/>
                  <a:gd name="T10" fmla="*/ 2147483647 w 5748"/>
                  <a:gd name="T11" fmla="*/ 2147483647 h 1505"/>
                  <a:gd name="T12" fmla="*/ 2147483647 w 5748"/>
                  <a:gd name="T13" fmla="*/ 2147483647 h 1505"/>
                  <a:gd name="T14" fmla="*/ 2147483647 w 5748"/>
                  <a:gd name="T15" fmla="*/ 2147483647 h 1505"/>
                  <a:gd name="T16" fmla="*/ 2147483647 w 5748"/>
                  <a:gd name="T17" fmla="*/ 2147483647 h 1505"/>
                  <a:gd name="T18" fmla="*/ 2147483647 w 5748"/>
                  <a:gd name="T19" fmla="*/ 2147483647 h 1505"/>
                  <a:gd name="T20" fmla="*/ 2147483647 w 5748"/>
                  <a:gd name="T21" fmla="*/ 2147483647 h 1505"/>
                  <a:gd name="T22" fmla="*/ 2147483647 w 5748"/>
                  <a:gd name="T23" fmla="*/ 2147483647 h 1505"/>
                  <a:gd name="T24" fmla="*/ 2147483647 w 5748"/>
                  <a:gd name="T25" fmla="*/ 2147483647 h 1505"/>
                  <a:gd name="T26" fmla="*/ 2147483647 w 5748"/>
                  <a:gd name="T27" fmla="*/ 2147483647 h 1505"/>
                  <a:gd name="T28" fmla="*/ 2147483647 w 5748"/>
                  <a:gd name="T29" fmla="*/ 2147483647 h 1505"/>
                  <a:gd name="T30" fmla="*/ 2147483647 w 5748"/>
                  <a:gd name="T31" fmla="*/ 2147483647 h 1505"/>
                  <a:gd name="T32" fmla="*/ 2147483647 w 5748"/>
                  <a:gd name="T33" fmla="*/ 2147483647 h 1505"/>
                  <a:gd name="T34" fmla="*/ 2147483647 w 5748"/>
                  <a:gd name="T35" fmla="*/ 2147483647 h 1505"/>
                  <a:gd name="T36" fmla="*/ 2147483647 w 5748"/>
                  <a:gd name="T37" fmla="*/ 2147483647 h 1505"/>
                  <a:gd name="T38" fmla="*/ 2147483647 w 5748"/>
                  <a:gd name="T39" fmla="*/ 2147483647 h 1505"/>
                  <a:gd name="T40" fmla="*/ 2147483647 w 5748"/>
                  <a:gd name="T41" fmla="*/ 2147483647 h 1505"/>
                  <a:gd name="T42" fmla="*/ 0 w 5748"/>
                  <a:gd name="T43" fmla="*/ 0 h 1505"/>
                  <a:gd name="T44" fmla="*/ 2147483647 w 5748"/>
                  <a:gd name="T45" fmla="*/ 0 h 1505"/>
                  <a:gd name="T46" fmla="*/ 2147483647 w 5748"/>
                  <a:gd name="T47" fmla="*/ 2147483647 h 1505"/>
                  <a:gd name="T48" fmla="*/ 0 w 5748"/>
                  <a:gd name="T49" fmla="*/ 2147483647 h 1505"/>
                  <a:gd name="T50" fmla="*/ 0 w 5748"/>
                  <a:gd name="T51" fmla="*/ 0 h 150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48"/>
                  <a:gd name="T79" fmla="*/ 0 h 1505"/>
                  <a:gd name="T80" fmla="*/ 5748 w 5748"/>
                  <a:gd name="T81" fmla="*/ 1505 h 150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48" h="1505">
                    <a:moveTo>
                      <a:pt x="90" y="94"/>
                    </a:moveTo>
                    <a:lnTo>
                      <a:pt x="5685" y="94"/>
                    </a:lnTo>
                    <a:lnTo>
                      <a:pt x="5629" y="203"/>
                    </a:lnTo>
                    <a:lnTo>
                      <a:pt x="5575" y="322"/>
                    </a:lnTo>
                    <a:lnTo>
                      <a:pt x="5519" y="450"/>
                    </a:lnTo>
                    <a:lnTo>
                      <a:pt x="5463" y="590"/>
                    </a:lnTo>
                    <a:lnTo>
                      <a:pt x="5406" y="739"/>
                    </a:lnTo>
                    <a:lnTo>
                      <a:pt x="5346" y="897"/>
                    </a:lnTo>
                    <a:lnTo>
                      <a:pt x="5283" y="1065"/>
                    </a:lnTo>
                    <a:lnTo>
                      <a:pt x="5219" y="1240"/>
                    </a:lnTo>
                    <a:lnTo>
                      <a:pt x="5151" y="1426"/>
                    </a:lnTo>
                    <a:lnTo>
                      <a:pt x="4590" y="1379"/>
                    </a:lnTo>
                    <a:lnTo>
                      <a:pt x="4030" y="1344"/>
                    </a:lnTo>
                    <a:lnTo>
                      <a:pt x="3468" y="1321"/>
                    </a:lnTo>
                    <a:lnTo>
                      <a:pt x="2908" y="1311"/>
                    </a:lnTo>
                    <a:lnTo>
                      <a:pt x="2344" y="1312"/>
                    </a:lnTo>
                    <a:lnTo>
                      <a:pt x="1782" y="1325"/>
                    </a:lnTo>
                    <a:lnTo>
                      <a:pt x="1218" y="1349"/>
                    </a:lnTo>
                    <a:lnTo>
                      <a:pt x="654" y="1384"/>
                    </a:lnTo>
                    <a:lnTo>
                      <a:pt x="90" y="1432"/>
                    </a:lnTo>
                    <a:lnTo>
                      <a:pt x="90" y="94"/>
                    </a:lnTo>
                    <a:close/>
                    <a:moveTo>
                      <a:pt x="0" y="0"/>
                    </a:moveTo>
                    <a:lnTo>
                      <a:pt x="5748" y="0"/>
                    </a:lnTo>
                    <a:lnTo>
                      <a:pt x="5748" y="1505"/>
                    </a:lnTo>
                    <a:lnTo>
                      <a:pt x="0" y="15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GB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black">
              <a:xfrm>
                <a:off x="6910431" y="2011550"/>
                <a:ext cx="1348207" cy="1283954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GB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</p:grpSp>
      <p:sp>
        <p:nvSpPr>
          <p:cNvPr id="27" name="Freeform 26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28" name="Picture 15" descr="logo1a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057" y="381000"/>
            <a:ext cx="207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Documents and Settings\jelena.hrnjak\Desktop\UNDP_Logo.preview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304800"/>
            <a:ext cx="914400" cy="1447800"/>
          </a:xfrm>
          <a:prstGeom prst="rect">
            <a:avLst/>
          </a:prstGeom>
          <a:noFill/>
        </p:spPr>
      </p:pic>
      <p:sp>
        <p:nvSpPr>
          <p:cNvPr id="30" name="Title 12"/>
          <p:cNvSpPr>
            <a:spLocks noGrp="1"/>
          </p:cNvSpPr>
          <p:nvPr>
            <p:ph type="ctrTitle"/>
          </p:nvPr>
        </p:nvSpPr>
        <p:spPr>
          <a:xfrm>
            <a:off x="576935" y="4267200"/>
            <a:ext cx="8186065" cy="492443"/>
          </a:xfrm>
        </p:spPr>
        <p:txBody>
          <a:bodyPr/>
          <a:lstStyle/>
          <a:p>
            <a:r>
              <a:rPr lang="sr-Latn-CS" sz="3200" kern="1200" noProof="1" smtClean="0">
                <a:solidFill>
                  <a:schemeClr val="accent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MS PGothic" pitchFamily="34" charset="-128"/>
                <a:cs typeface="Arial" pitchFamily="34" charset="0"/>
              </a:rPr>
              <a:t>Ispitivanje javnog mnjenja o korupciji u Srbiji</a:t>
            </a:r>
            <a:endParaRPr lang="sr-Latn-CS" sz="2800" noProof="1">
              <a:solidFill>
                <a:schemeClr val="accent2"/>
              </a:solidFill>
            </a:endParaRPr>
          </a:p>
        </p:txBody>
      </p:sp>
      <p:sp>
        <p:nvSpPr>
          <p:cNvPr id="32" name="Rectangle 65"/>
          <p:cNvSpPr txBox="1">
            <a:spLocks noChangeArrowheads="1"/>
          </p:cNvSpPr>
          <p:nvPr/>
        </p:nvSpPr>
        <p:spPr bwMode="gray">
          <a:xfrm>
            <a:off x="549792" y="5438471"/>
            <a:ext cx="8456612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60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8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TNS Medium Gallup</a:t>
            </a:r>
          </a:p>
        </p:txBody>
      </p:sp>
      <p:sp>
        <p:nvSpPr>
          <p:cNvPr id="33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60067" y="6072187"/>
            <a:ext cx="8378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sr-Latn-CS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Izveštaj pripremljen za UNDP Srbija</a:t>
            </a:r>
            <a:endParaRPr lang="en-GB" b="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2"/>
          <p:cNvSpPr txBox="1">
            <a:spLocks/>
          </p:cNvSpPr>
          <p:nvPr/>
        </p:nvSpPr>
        <p:spPr bwMode="gray">
          <a:xfrm>
            <a:off x="576935" y="4736068"/>
            <a:ext cx="841466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sr-Latn-CS" sz="2400" dirty="0" smtClean="0">
                <a:solidFill>
                  <a:schemeClr val="bg1">
                    <a:lumMod val="50000"/>
                  </a:schemeClr>
                </a:solidFill>
              </a:rPr>
              <a:t>Percepcija korupcije na nivou domaćinstva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  <a:t>Peti talas, Jun 2012.</a:t>
            </a:r>
            <a:endParaRPr kumimoji="0" lang="sr-Latn-CS" b="0" u="none" strike="noStrike" kern="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6122320"/>
              </p:ext>
            </p:extLst>
          </p:nvPr>
        </p:nvGraphicFramePr>
        <p:xfrm>
          <a:off x="4648200" y="1410176"/>
          <a:ext cx="4114800" cy="32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19315528"/>
              </p:ext>
            </p:extLst>
          </p:nvPr>
        </p:nvGraphicFramePr>
        <p:xfrm>
          <a:off x="132348" y="1410176"/>
          <a:ext cx="4399546" cy="32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Iskustvo sa korupcijom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4800600"/>
            <a:ext cx="4114800" cy="715089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x-none" sz="1200" dirty="0" smtClean="0">
                <a:latin typeface="Verdana" pitchFamily="34" charset="0"/>
              </a:rPr>
              <a:t>U </a:t>
            </a:r>
            <a:r>
              <a:rPr lang="x-none" sz="1200" smtClean="0">
                <a:latin typeface="Verdana" pitchFamily="34" charset="0"/>
              </a:rPr>
              <a:t>junu 2012</a:t>
            </a:r>
            <a:r>
              <a:rPr lang="x-none" sz="1200" dirty="0" smtClean="0">
                <a:latin typeface="Verdana" pitchFamily="34" charset="0"/>
              </a:rPr>
              <a:t>.</a:t>
            </a:r>
            <a:r>
              <a:rPr lang="x-none" sz="1200" smtClean="0">
                <a:latin typeface="Verdana" pitchFamily="34" charset="0"/>
              </a:rPr>
              <a:t> </a:t>
            </a:r>
            <a:r>
              <a:rPr lang="x-none" sz="1200" dirty="0" smtClean="0">
                <a:latin typeface="Verdana" pitchFamily="34" charset="0"/>
              </a:rPr>
              <a:t>35% ispitanika navodi da je neko iz njihovog najbližeg socijalnog okruženja (rođaci ili bliski prijatelji) dao mito u prethodna tri meseca.</a:t>
            </a:r>
            <a:endParaRPr lang="en-US" sz="800" dirty="0" smtClean="0">
              <a:latin typeface="Verdan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0600" y="4615579"/>
            <a:ext cx="3962400" cy="15323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Direktna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uključenost u korupciju je na sličnom nivou kao i u prethodnim talasima ispitivanja (u proseku 14%). U junu 2012, 14% građana navodi da su dali mito (pokloni ili novac), a među njima je većina (74%) koji su to učinili jednom, dok su ostali to učinili više puta u poslednja tri meseca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7467600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Indirektna iskustva (preko drugih) su uvek češća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5327" y="182132"/>
            <a:ext cx="8786812" cy="400110"/>
          </a:xfrm>
        </p:spPr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Kome se daje mito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74695605"/>
              </p:ext>
            </p:extLst>
          </p:nvPr>
        </p:nvGraphicFramePr>
        <p:xfrm>
          <a:off x="457200" y="1603534"/>
          <a:ext cx="8382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4343400"/>
            <a:ext cx="8534400" cy="510778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x-none" sz="1200" smtClean="0">
                <a:latin typeface="Verdana" pitchFamily="34" charset="0"/>
              </a:rPr>
              <a:t>U najvećem broju slučajeva mito je dat</a:t>
            </a:r>
            <a:r>
              <a:rPr lang="sr-Latn-CS" sz="1200" dirty="0" smtClean="0">
                <a:latin typeface="Verdana" pitchFamily="34" charset="0"/>
              </a:rPr>
              <a:t>o</a:t>
            </a:r>
            <a:r>
              <a:rPr lang="x-none" sz="1200" smtClean="0">
                <a:latin typeface="Verdana" pitchFamily="34" charset="0"/>
              </a:rPr>
              <a:t> lekarima (61%), zatim policajcima (18%) i državni</a:t>
            </a:r>
            <a:r>
              <a:rPr lang="x-none" sz="1200" dirty="0">
                <a:latin typeface="Verdana" pitchFamily="34" charset="0"/>
              </a:rPr>
              <a:t>m</a:t>
            </a:r>
            <a:r>
              <a:rPr lang="x-none" sz="1200" smtClean="0">
                <a:latin typeface="Verdana" pitchFamily="34" charset="0"/>
              </a:rPr>
              <a:t> službenicima (9%).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Doktori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se češće spominju nego u novembru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2011.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949666"/>
            <a:ext cx="8534400" cy="11237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Prosečna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vrednost mita je 103 eura – manje od svih dosadašnjih talasa istraživanja, što ukazuje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težu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finansijsku situaciju i ograničenja. </a:t>
            </a: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t"/>
            <a:endParaRPr lang="sr-Latn-CS" sz="1200" dirty="0" smtClean="0">
              <a:latin typeface="Verdana" pitchFamily="34" charset="0"/>
            </a:endParaRPr>
          </a:p>
          <a:p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Oni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koji su dali mito su ga najčešće sami ponudili, kako bi izbegli problem sa vlastima ili da bi dobili uslugu (73%), dok 33% građana navodi da im je mito traženo. </a:t>
            </a: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4356" y="609600"/>
            <a:ext cx="86868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x-none" sz="2200" b="0" dirty="0" smtClean="0">
                <a:solidFill>
                  <a:srgbClr val="00B0F0"/>
                </a:solidFill>
                <a:latin typeface="Verdana" pitchFamily="34" charset="0"/>
              </a:rPr>
              <a:t>Raspodela je uvek slična, lekari se češće pominju u junu 2012.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143000" y="1857364"/>
            <a:ext cx="304800" cy="381000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057400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1200" dirty="0" smtClean="0">
                <a:solidFill>
                  <a:sysClr val="windowText" lastClr="000000"/>
                </a:solidFill>
              </a:rPr>
              <a:t>Svi podaci u %</a:t>
            </a:r>
            <a:endParaRPr lang="sr-Latn-CS" sz="1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00063" y="4052902"/>
            <a:ext cx="842965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r" defTabSz="91281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x-none" sz="4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Percepcija</a:t>
            </a:r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x-none" sz="4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i shvatanja o korupciji</a:t>
            </a:r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8840787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Negativni stavovi preovlađuju</a:t>
            </a:r>
            <a:endParaRPr lang="en-US" sz="2200" dirty="0" smtClean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Nivo korupcije                                           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74558800"/>
              </p:ext>
            </p:extLst>
          </p:nvPr>
        </p:nvGraphicFramePr>
        <p:xfrm>
          <a:off x="4648993" y="1143000"/>
          <a:ext cx="422021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54596576"/>
              </p:ext>
            </p:extLst>
          </p:nvPr>
        </p:nvGraphicFramePr>
        <p:xfrm>
          <a:off x="304800" y="1066800"/>
          <a:ext cx="4191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65899641"/>
              </p:ext>
            </p:extLst>
          </p:nvPr>
        </p:nvGraphicFramePr>
        <p:xfrm>
          <a:off x="4648200" y="1066800"/>
          <a:ext cx="422021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54259" y="197950"/>
            <a:ext cx="8786812" cy="396875"/>
          </a:xfrm>
        </p:spPr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Shvatanje i prisutnost korupcije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14985321"/>
              </p:ext>
            </p:extLst>
          </p:nvPr>
        </p:nvGraphicFramePr>
        <p:xfrm>
          <a:off x="285720" y="1214422"/>
          <a:ext cx="7467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09600"/>
            <a:ext cx="842012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K</a:t>
            </a: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orupcij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a se najviše povezuje sa</a:t>
            </a: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izbornim kampanjama,</a:t>
            </a:r>
          </a:p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školstv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om</a:t>
            </a: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 i zdravstv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om</a:t>
            </a:r>
            <a:endParaRPr lang="en-US" sz="2200" dirty="0" smtClean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6858000" y="2643182"/>
            <a:ext cx="4572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5769" y="627221"/>
            <a:ext cx="6857999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U</a:t>
            </a: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običajena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 pojava</a:t>
            </a: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na svim nivoima</a:t>
            </a:r>
            <a:endParaRPr lang="en-US" sz="2200" dirty="0" smtClean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400110"/>
          </a:xfrm>
        </p:spPr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Stavovi i uverenja o korupciji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32502761"/>
              </p:ext>
            </p:extLst>
          </p:nvPr>
        </p:nvGraphicFramePr>
        <p:xfrm>
          <a:off x="533400" y="9906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2600" y="5254961"/>
            <a:ext cx="7162800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Građani su praktično navikli na korupciju</a:t>
            </a: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sr-Latn-R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što je suprotno razumnom očekivanju nulte tolerancije</a:t>
            </a:r>
            <a:r>
              <a:rPr lang="sr-Latn-C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– 90% se slaže da je korupcija uobičajena praksa u Srbiji. U poređenju sa prethodnim talasima, očekivanje (i prihvatanje) da korupcija postoji i da će postojati na svim nivoima je još češće. 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7467600" y="4414846"/>
            <a:ext cx="4572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781800" y="4914912"/>
            <a:ext cx="4572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Stavovi i uverenja o korupciji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26205349"/>
              </p:ext>
            </p:extLst>
          </p:nvPr>
        </p:nvGraphicFramePr>
        <p:xfrm>
          <a:off x="428596" y="1142984"/>
          <a:ext cx="7315200" cy="533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eft Arrow 5"/>
          <p:cNvSpPr/>
          <p:nvPr/>
        </p:nvSpPr>
        <p:spPr bwMode="auto">
          <a:xfrm>
            <a:off x="7733374" y="2500306"/>
            <a:ext cx="54864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809574" y="3033706"/>
            <a:ext cx="54864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7809574" y="4557706"/>
            <a:ext cx="54864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33400"/>
            <a:ext cx="79153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Veoma negativnija </a:t>
            </a:r>
            <a:r>
              <a:rPr lang="sr-Latn-CS" sz="2200" dirty="0">
                <a:solidFill>
                  <a:srgbClr val="00B0F0"/>
                </a:solidFill>
                <a:latin typeface="Verdana" pitchFamily="34" charset="0"/>
              </a:rPr>
              <a:t>percepcija političara i pravosudnih 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organa</a:t>
            </a:r>
            <a:endParaRPr lang="sr-Latn-CS" sz="220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Stavovi i uverenja o korupciji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0243850"/>
              </p:ext>
            </p:extLst>
          </p:nvPr>
        </p:nvGraphicFramePr>
        <p:xfrm>
          <a:off x="304800" y="990600"/>
          <a:ext cx="6324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72200" y="1981200"/>
            <a:ext cx="2743200" cy="3044547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100" dirty="0" smtClean="0">
                <a:latin typeface="Verdana" pitchFamily="34" charset="0"/>
              </a:rPr>
              <a:t>Porastao je procenat onih koji veruje da je plaćanje mita jedini način da se savlada preobimna birokratija (62%).</a:t>
            </a:r>
            <a:endParaRPr lang="en-US" sz="1100" dirty="0" smtClean="0"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100" dirty="0" smtClean="0">
                <a:latin typeface="Verdana" pitchFamily="34" charset="0"/>
              </a:rPr>
              <a:t>Dominantano je uverenje da su stroge kazne najbolja mera za smanjenje korupcije u javnoj administraciji (82%).</a:t>
            </a:r>
            <a:endParaRPr lang="en-US" sz="1100" dirty="0" smtClean="0"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100" dirty="0" smtClean="0">
                <a:latin typeface="Verdana" pitchFamily="34" charset="0"/>
              </a:rPr>
              <a:t>Postoji određena vrsta „razumevanja“ za zaposlene u javnom sektoru – 41% ispitanika smatra da je mito jedini način da oni prežive zbog niskih plata.</a:t>
            </a:r>
            <a:endParaRPr lang="en-GB" sz="1100" dirty="0" smtClean="0"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6934199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smtClean="0">
                <a:solidFill>
                  <a:srgbClr val="00B0F0"/>
                </a:solidFill>
                <a:latin typeface="Verdana" pitchFamily="34" charset="0"/>
              </a:rPr>
              <a:t>(Kontradiktorn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a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)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uverenja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su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sve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jača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5715000" y="2514600"/>
            <a:ext cx="3810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6324600" y="5334000"/>
            <a:ext cx="3810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6934199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Korist za velike kompanije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Stavovi i uverenja o korupciji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1095805"/>
              </p:ext>
            </p:extLst>
          </p:nvPr>
        </p:nvGraphicFramePr>
        <p:xfrm>
          <a:off x="762000" y="1219200"/>
          <a:ext cx="6934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4724401"/>
            <a:ext cx="8229600" cy="919401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x-none" sz="1200" dirty="0" smtClean="0">
                <a:latin typeface="Verdana" pitchFamily="34" charset="0"/>
              </a:rPr>
              <a:t>Preovladava mišljenje </a:t>
            </a:r>
            <a:r>
              <a:rPr lang="x-none" sz="1200" smtClean="0">
                <a:latin typeface="Verdana" pitchFamily="34" charset="0"/>
              </a:rPr>
              <a:t>da </a:t>
            </a:r>
            <a:r>
              <a:rPr lang="sr-Latn-CS" sz="1200" dirty="0" smtClean="0">
                <a:latin typeface="Verdana" pitchFamily="34" charset="0"/>
              </a:rPr>
              <a:t>su </a:t>
            </a:r>
            <a:r>
              <a:rPr lang="x-none" sz="1200" smtClean="0">
                <a:latin typeface="Verdana" pitchFamily="34" charset="0"/>
              </a:rPr>
              <a:t>velike kompanije važn</a:t>
            </a:r>
            <a:r>
              <a:rPr lang="sr-Latn-CS" sz="1200" dirty="0" smtClean="0">
                <a:latin typeface="Verdana" pitchFamily="34" charset="0"/>
              </a:rPr>
              <a:t>a</a:t>
            </a:r>
            <a:r>
              <a:rPr lang="x-none" sz="1200" smtClean="0">
                <a:latin typeface="Verdana" pitchFamily="34" charset="0"/>
              </a:rPr>
              <a:t> karik</a:t>
            </a:r>
            <a:r>
              <a:rPr lang="sr-Latn-CS" sz="1200" dirty="0" smtClean="0">
                <a:latin typeface="Verdana" pitchFamily="34" charset="0"/>
              </a:rPr>
              <a:t>a</a:t>
            </a:r>
            <a:r>
              <a:rPr lang="x-none" sz="1200" smtClean="0">
                <a:latin typeface="Verdana" pitchFamily="34" charset="0"/>
              </a:rPr>
              <a:t> </a:t>
            </a:r>
            <a:r>
              <a:rPr lang="x-none" sz="1200" dirty="0" smtClean="0">
                <a:latin typeface="Verdana" pitchFamily="34" charset="0"/>
              </a:rPr>
              <a:t>u lancu korupcije. Više od 70% građana smatra da je u interesu velikih kompanija da imaju korumpiranu vladu, kako bi realizovali sopstvene interese. Iako ne tako učestalo, </a:t>
            </a:r>
            <a:r>
              <a:rPr lang="sr-Latn-CS" sz="1200" dirty="0" smtClean="0">
                <a:latin typeface="Verdana" pitchFamily="34" charset="0"/>
              </a:rPr>
              <a:t>mala </a:t>
            </a:r>
            <a:r>
              <a:rPr lang="sr-Latn-CS" sz="1200" dirty="0">
                <a:latin typeface="Verdana" pitchFamily="34" charset="0"/>
              </a:rPr>
              <a:t>i srednja preduzeća se vide kao sektor na koji korupcija ima veoma negativan uticaj</a:t>
            </a:r>
            <a:r>
              <a:rPr lang="sr-Latn-CS" sz="1200" dirty="0" smtClean="0">
                <a:latin typeface="Verdana" pitchFamily="34" charset="0"/>
              </a:rPr>
              <a:t>.</a:t>
            </a:r>
            <a:endParaRPr lang="sr-Latn-CS" sz="12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44" y="609600"/>
            <a:ext cx="8840787" cy="470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Političke partije i zdravstvo </a:t>
            </a:r>
            <a:r>
              <a:rPr lang="x-none" sz="1700" kern="120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su </a:t>
            </a:r>
            <a:r>
              <a:rPr lang="sr-Latn-C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konstantno na prva dva mesta</a:t>
            </a:r>
            <a:endParaRPr lang="en-US" sz="1700" kern="1200" dirty="0">
              <a:solidFill>
                <a:srgbClr val="00B0F0"/>
              </a:solidFill>
              <a:latin typeface="Verdana" pitchFamily="34" charset="0"/>
              <a:ea typeface="+mn-ea"/>
              <a:cs typeface="Arial"/>
            </a:endParaRPr>
          </a:p>
          <a:p>
            <a:pPr algn="l" rtl="0"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1700" dirty="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U </a:t>
            </a:r>
            <a:r>
              <a:rPr lang="x-none" sz="170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porastu </a:t>
            </a:r>
            <a:r>
              <a:rPr lang="sr-Latn-CS" sz="1700" dirty="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- </a:t>
            </a:r>
            <a:r>
              <a:rPr lang="x-none" sz="170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Vlada</a:t>
            </a:r>
            <a:r>
              <a:rPr lang="en-U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, </a:t>
            </a:r>
            <a:r>
              <a:rPr lang="x-none" sz="1700" dirty="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g</a:t>
            </a:r>
            <a:r>
              <a:rPr lang="x-none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radska administracija</a:t>
            </a:r>
            <a:r>
              <a:rPr lang="en-U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, </a:t>
            </a:r>
            <a:r>
              <a:rPr lang="x-none" sz="1700" dirty="0" smtClean="0">
                <a:solidFill>
                  <a:srgbClr val="00B0F0"/>
                </a:solidFill>
                <a:latin typeface="Verdana" pitchFamily="34" charset="0"/>
                <a:cs typeface="Arial"/>
              </a:rPr>
              <a:t>o</a:t>
            </a:r>
            <a:r>
              <a:rPr lang="x-none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brazovanje</a:t>
            </a:r>
            <a:r>
              <a:rPr lang="en-U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, </a:t>
            </a:r>
            <a:r>
              <a:rPr lang="sr-Latn-C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banke</a:t>
            </a:r>
            <a:r>
              <a:rPr lang="en-US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 </a:t>
            </a:r>
            <a:r>
              <a:rPr lang="x-none" sz="1700" kern="1200" dirty="0" smtClean="0">
                <a:solidFill>
                  <a:srgbClr val="00B0F0"/>
                </a:solidFill>
                <a:latin typeface="Verdana" pitchFamily="34" charset="0"/>
                <a:ea typeface="+mn-ea"/>
                <a:cs typeface="Arial"/>
              </a:rPr>
              <a:t>i Predsednik</a:t>
            </a:r>
            <a:endParaRPr lang="en-US" sz="1700" kern="1200" dirty="0">
              <a:solidFill>
                <a:srgbClr val="FF0000"/>
              </a:solidFill>
              <a:latin typeface="Verdana" pitchFamily="34" charset="0"/>
              <a:ea typeface="+mn-ea"/>
              <a:cs typeface="Arial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solidFill>
                  <a:schemeClr val="accent2"/>
                </a:solidFill>
                <a:latin typeface="Verdana" pitchFamily="34" charset="0"/>
              </a:rPr>
              <a:t>P</a:t>
            </a:r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ercepcija stepena </a:t>
            </a:r>
            <a:r>
              <a:rPr lang="x-none" smtClean="0">
                <a:solidFill>
                  <a:schemeClr val="accent2"/>
                </a:solidFill>
                <a:latin typeface="Verdana" pitchFamily="34" charset="0"/>
              </a:rPr>
              <a:t>korupcije po </a:t>
            </a:r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sektorima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000803545"/>
              </p:ext>
            </p:extLst>
          </p:nvPr>
        </p:nvGraphicFramePr>
        <p:xfrm>
          <a:off x="152400" y="1438274"/>
          <a:ext cx="883920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6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6149"/>
            <a:ext cx="5486400" cy="4062651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Ujedinjenih Nacija za razvoj (UNDP) pruža podršku Vladi Srbije i civilnom društvu u unapređenju upravljanja, odgovornosti i transparentnosti, kao i u borbi protiv korupcije, kroz nadgledanje i praćenje percepcije i učestalosti korupcije sa stanovišta običnog i prosečnog građanina. </a:t>
            </a: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TNS Medium Gallup je sproveo inicijalno ispitivanje javnog mnjenja o korupciji u oktobru 2009, drugi talas u martu 2010, treći talas u oktobru 2010. i četrvrti talas u novembru 2011. godine. U ovom izveštaju će biti predstavljeni rezultati </a:t>
            </a:r>
            <a:r>
              <a:rPr lang="sr-Latn-C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petog talasa ispitivanja, obavljenog u junu 2012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sr-Latn-CS" sz="1200" dirty="0" smtClean="0"/>
              <a:t> </a:t>
            </a: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sr-Latn-C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Glavni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cilj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ispitivanja je istraživanje percepcije građana Srbije o nivou korupcije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 Srbiji, kao i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njihovo iskustvo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sa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korupcijom.</a:t>
            </a:r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386512" y="189011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</a:pPr>
            <a:endParaRPr lang="en-US" sz="800" dirty="0" smtClean="0"/>
          </a:p>
        </p:txBody>
      </p:sp>
      <p:sp>
        <p:nvSpPr>
          <p:cNvPr id="21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7968" y="4571991"/>
            <a:ext cx="2328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11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Izveštaj pripremljen</a:t>
            </a:r>
            <a:r>
              <a:rPr lang="x-none" sz="1100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za</a:t>
            </a:r>
            <a:r>
              <a:rPr lang="en-US" sz="11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r-Latn-C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UNDP Srbija,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Jun </a:t>
            </a:r>
            <a:r>
              <a:rPr lang="sr-Latn-C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201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endParaRPr lang="en-US" sz="11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9" y="197950"/>
            <a:ext cx="8786812" cy="396875"/>
          </a:xfrm>
        </p:spPr>
        <p:txBody>
          <a:bodyPr/>
          <a:lstStyle/>
          <a:p>
            <a:pPr eaLnBrk="1" hangingPunct="1"/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Uvo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d</a:t>
            </a:r>
            <a:endParaRPr lang="en-GB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542315" y="253482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</a:pPr>
            <a:endParaRPr lang="en-US" sz="800" dirty="0" smtClean="0"/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400800" y="152400"/>
            <a:ext cx="2743200" cy="50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</a:pPr>
            <a:endParaRPr lang="en-US" sz="800" dirty="0" smtClean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66115" y="1523991"/>
            <a:ext cx="2339748" cy="3886200"/>
            <a:chOff x="6466115" y="1523991"/>
            <a:chExt cx="2339748" cy="3886200"/>
          </a:xfrm>
        </p:grpSpPr>
        <p:grpSp>
          <p:nvGrpSpPr>
            <p:cNvPr id="28" name="Group 12"/>
            <p:cNvGrpSpPr/>
            <p:nvPr/>
          </p:nvGrpSpPr>
          <p:grpSpPr>
            <a:xfrm>
              <a:off x="6466115" y="1523991"/>
              <a:ext cx="2333625" cy="3886200"/>
              <a:chOff x="6324600" y="1371600"/>
              <a:chExt cx="2333625" cy="3886200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lum bright="-100000"/>
              </a:blip>
              <a:srcRect/>
              <a:stretch>
                <a:fillRect/>
              </a:stretch>
            </p:blipFill>
            <p:spPr bwMode="auto">
              <a:xfrm>
                <a:off x="6324600" y="1371600"/>
                <a:ext cx="2333625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11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6324600" y="4419600"/>
                <a:ext cx="232886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sr-Latn-CS" sz="11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Izveštaj pripremljen za</a:t>
                </a:r>
                <a:r>
                  <a:rPr lang="en-US" sz="1100" kern="1200" dirty="0" smtClean="0">
                    <a:solidFill>
                      <a:srgbClr val="FFFFFF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UNDP </a:t>
                </a:r>
                <a:r>
                  <a:rPr lang="sr-Latn-CS" sz="11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Srbija</a:t>
                </a:r>
                <a:endParaRPr lang="en-US" sz="1100" kern="1200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400800" y="1905009"/>
                <a:ext cx="2197100" cy="184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sr-Latn-CS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Ispitivanje javnog mnjenja o korupciji u Srbiji</a:t>
                </a:r>
                <a:endParaRPr lang="en-US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l" rtl="0"/>
                <a:endParaRPr lang="sr-Latn-CS" kern="1200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r>
                  <a:rPr lang="sr-Latn-CS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Percepcija korupcije na nivou domaćinstva</a:t>
                </a:r>
                <a:endParaRPr lang="en-US" sz="1400" dirty="0" smtClean="0">
                  <a:solidFill>
                    <a:srgbClr val="00B0F0"/>
                  </a:solidFill>
                  <a:latin typeface="Verdana" pitchFamily="34" charset="0"/>
                </a:endParaRPr>
              </a:p>
              <a:p>
                <a:r>
                  <a:rPr lang="sr-Latn-CS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Peti talas</a:t>
                </a:r>
                <a:r>
                  <a:rPr lang="en-GB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 - 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Jun</a:t>
                </a:r>
                <a:r>
                  <a:rPr lang="sr-Latn-C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201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2</a:t>
                </a:r>
                <a:r>
                  <a:rPr lang="sr-Latn-C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.</a:t>
                </a:r>
                <a:endParaRPr lang="en-US" sz="1400" kern="1200" dirty="0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6405335" y="4430713"/>
                <a:ext cx="22161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  <a:headEnd type="none" w="med" len="med"/>
                <a:tailEnd type="none" w="lg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77000" y="4234190"/>
              <a:ext cx="232886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CS" sz="1100" kern="1200" dirty="0" smtClean="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rPr>
                <a:t>TNS Medium Gallup</a:t>
              </a:r>
              <a:endParaRPr lang="en-US" sz="1100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500063" y="3657600"/>
            <a:ext cx="8429655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r" defTabSz="91281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sr-Latn-CS" sz="4000" dirty="0" smtClean="0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Mere u borbi protiv korupcije</a:t>
            </a:r>
          </a:p>
          <a:p>
            <a:pPr algn="r" defTabSz="912813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77724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Policija i vlada su dva najvažnija lidera u borbi protiv korupcije</a:t>
            </a:r>
            <a:endParaRPr lang="en-US" sz="2200" dirty="0" smtClean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 Lideri u borbi </a:t>
            </a:r>
            <a:r>
              <a:rPr lang="x-none" smtClean="0">
                <a:solidFill>
                  <a:schemeClr val="accent2"/>
                </a:solidFill>
                <a:latin typeface="Verdana" pitchFamily="34" charset="0"/>
              </a:rPr>
              <a:t>protiv koru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p</a:t>
            </a:r>
            <a:r>
              <a:rPr lang="x-none" smtClean="0">
                <a:solidFill>
                  <a:schemeClr val="accent2"/>
                </a:solidFill>
                <a:latin typeface="Verdana" pitchFamily="34" charset="0"/>
              </a:rPr>
              <a:t>cije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244049954"/>
              </p:ext>
            </p:extLst>
          </p:nvPr>
        </p:nvGraphicFramePr>
        <p:xfrm>
          <a:off x="228600" y="1219200"/>
          <a:ext cx="6057911" cy="506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86512" y="2627086"/>
            <a:ext cx="2552688" cy="1736646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</a:rPr>
              <a:t>Prema mišljenju građana Srbije, policija (47%) i Vlada (46%) treba da predvode borbu protiv korupcije. Sudstvo se pominje kao treće, a Agenciju za borbu protiv korupcije kao četvrtu navodi 13% građana.</a:t>
            </a:r>
            <a:endParaRPr lang="sr-Latn-CS" sz="12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5141893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60" b="1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dirty="0" smtClean="0"/>
              <a:t>Agencija za borbu protiv korupcije, Zaštitnik građana,</a:t>
            </a:r>
          </a:p>
          <a:p>
            <a:pPr algn="ctr">
              <a:defRPr sz="960" b="1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dirty="0" smtClean="0"/>
              <a:t>Državna revizorska institucija i Poverenik za informacije</a:t>
            </a:r>
          </a:p>
          <a:p>
            <a:pPr algn="ctr">
              <a:defRPr sz="960" b="1" i="0" u="none" strike="noStrike" kern="1200" baseline="0">
                <a:solidFill>
                  <a:sysClr val="windowText" lastClr="000000"/>
                </a:solidFill>
                <a:latin typeface="Verdana" pitchFamily="34" charset="0"/>
                <a:ea typeface="+mn-ea"/>
                <a:cs typeface="+mn-cs"/>
              </a:defRPr>
            </a:pPr>
            <a:r>
              <a:rPr lang="sr-Latn-CS" sz="800" dirty="0" smtClean="0"/>
              <a:t>od javnogznačaja i zaštitu podataka o ličnosti</a:t>
            </a:r>
            <a:r>
              <a:rPr lang="en-US" sz="800" dirty="0" smtClean="0"/>
              <a:t> </a:t>
            </a:r>
            <a:r>
              <a:rPr lang="sr-Latn-CS" sz="800" dirty="0" smtClean="0"/>
              <a:t>su uvršteni kao odgovori u junu 2012.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75438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x-none" sz="2200" b="0" dirty="0" smtClean="0">
                <a:solidFill>
                  <a:srgbClr val="00B0F0"/>
                </a:solidFill>
                <a:latin typeface="Verdana" pitchFamily="34" charset="0"/>
              </a:rPr>
              <a:t>Neadekvatna kontrola javnih službi se doživljava kao najveća prepreka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69332"/>
          </a:xfrm>
        </p:spPr>
        <p:txBody>
          <a:bodyPr/>
          <a:lstStyle/>
          <a:p>
            <a:r>
              <a:rPr lang="sr-Latn-CS" sz="2400" dirty="0" smtClean="0">
                <a:solidFill>
                  <a:schemeClr val="accent2"/>
                </a:solidFill>
                <a:latin typeface="Verdana" pitchFamily="34" charset="0"/>
              </a:rPr>
              <a:t>Prepreke u </a:t>
            </a:r>
            <a:r>
              <a:rPr lang="sr-Latn-CS" sz="2400" dirty="0">
                <a:solidFill>
                  <a:schemeClr val="accent2"/>
                </a:solidFill>
                <a:latin typeface="Verdana" pitchFamily="34" charset="0"/>
              </a:rPr>
              <a:t>borbu protiv korupcije</a:t>
            </a:r>
            <a:endParaRPr lang="en-US" sz="2400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59036796"/>
              </p:ext>
            </p:extLst>
          </p:nvPr>
        </p:nvGraphicFramePr>
        <p:xfrm>
          <a:off x="304800" y="1295400"/>
          <a:ext cx="5943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15000" y="2802676"/>
            <a:ext cx="3200400" cy="2553891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Neadekvatan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nadzor javnih službi smatra glavnim činiocem koji ometa borbu protiv korupcije (u svim talasima, i naročito u junu 2012.). </a:t>
            </a:r>
            <a:endParaRPr lang="x-none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x-none" sz="1200" dirty="0" smtClean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Uobičajena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praksa da se problemi rešavaju pomoću veza mimo zakona i rasprostranjenost korupcije u organima nadležnim za praćenje korupcije se takođe češće pominju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802"/>
            <a:ext cx="74676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Većina ne bi platila mito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,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ali</a:t>
            </a:r>
            <a:r>
              <a:rPr lang="en-US" sz="2200" b="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b="0" dirty="0" smtClean="0">
                <a:solidFill>
                  <a:srgbClr val="00B0F0"/>
                </a:solidFill>
                <a:latin typeface="Verdana" pitchFamily="34" charset="0"/>
              </a:rPr>
              <a:t>i prijave o korupciji su veoma retke 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204788" y="165556"/>
            <a:ext cx="8786812" cy="396875"/>
          </a:xfrm>
        </p:spPr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Ukoliko je mito direktno tražen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4" name="Object 10"/>
          <p:cNvGraphicFramePr/>
          <p:nvPr>
            <p:extLst>
              <p:ext uri="{D42A27DB-BD31-4B8C-83A1-F6EECF244321}">
                <p14:modId xmlns:p14="http://schemas.microsoft.com/office/powerpoint/2010/main" val="2303343672"/>
              </p:ext>
            </p:extLst>
          </p:nvPr>
        </p:nvGraphicFramePr>
        <p:xfrm>
          <a:off x="304800" y="1371600"/>
          <a:ext cx="533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91200" y="2005489"/>
            <a:ext cx="3048000" cy="1736646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lang="x-none" sz="1200" dirty="0" smtClean="0">
                <a:latin typeface="Verdana" pitchFamily="34" charset="0"/>
              </a:rPr>
              <a:t>Svaki treći ispitanik ne bi platio mito kada bi mu </a:t>
            </a:r>
            <a:r>
              <a:rPr lang="x-none" sz="1200" smtClean="0">
                <a:latin typeface="Verdana" pitchFamily="34" charset="0"/>
              </a:rPr>
              <a:t>bio tražen</a:t>
            </a:r>
            <a:r>
              <a:rPr lang="x-none" sz="1200" dirty="0" smtClean="0">
                <a:latin typeface="Verdana" pitchFamily="34" charset="0"/>
              </a:rPr>
              <a:t>.</a:t>
            </a:r>
            <a:r>
              <a:rPr lang="sr-Latn-CS" sz="1200" dirty="0" smtClean="0"/>
              <a:t>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Za 17% ispitanika je nedostatak novca jedina barijera u plaćanju mita – oni bi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platili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ukoliko bi mogli. Oko 11% ispitanika bi ostalo pasivno i sačekalo da se situacija promeni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91200" y="4030266"/>
            <a:ext cx="3048000" cy="153233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1200" dirty="0" smtClean="0">
                <a:solidFill>
                  <a:srgbClr val="000000"/>
                </a:solidFill>
                <a:latin typeface="Verdana" pitchFamily="34" charset="0"/>
              </a:rPr>
              <a:t>Postupci poput prijavljivanja korupcije su jako </a:t>
            </a:r>
            <a:r>
              <a:rPr lang="x-none" sz="1200" smtClean="0">
                <a:solidFill>
                  <a:srgbClr val="000000"/>
                </a:solidFill>
                <a:latin typeface="Verdana" pitchFamily="34" charset="0"/>
              </a:rPr>
              <a:t>retki</a:t>
            </a:r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r>
              <a:rPr lang="x-none" sz="12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x-none" sz="1200" smtClean="0">
                <a:solidFill>
                  <a:srgbClr val="000000"/>
                </a:solidFill>
                <a:latin typeface="Verdana" pitchFamily="34" charset="0"/>
              </a:rPr>
              <a:t>11</a:t>
            </a:r>
            <a:r>
              <a:rPr lang="x-none" sz="1200" dirty="0" smtClean="0">
                <a:solidFill>
                  <a:srgbClr val="000000"/>
                </a:solidFill>
                <a:latin typeface="Verdana" pitchFamily="34" charset="0"/>
              </a:rPr>
              <a:t>% ispitanika bi traženje mita prijavilo organima za sprovođenje zakona, 11% upravnim </a:t>
            </a:r>
            <a:r>
              <a:rPr lang="x-none" sz="1200" smtClean="0">
                <a:solidFill>
                  <a:srgbClr val="000000"/>
                </a:solidFill>
                <a:latin typeface="Verdana" pitchFamily="34" charset="0"/>
              </a:rPr>
              <a:t>organima i</a:t>
            </a:r>
            <a:r>
              <a:rPr lang="sr-Latn-CS" sz="1200" dirty="0" smtClean="0"/>
              <a:t>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7% izjavljuje da bi prijavilo novinarima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8077200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sr-Latn-CS" sz="2200" b="0" dirty="0" smtClean="0">
                <a:solidFill>
                  <a:srgbClr val="00B0F0"/>
                </a:solidFill>
                <a:latin typeface="Verdana" pitchFamily="34" charset="0"/>
              </a:rPr>
              <a:t>Stroge kaznene mere se smatraju najefekasnijim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Mere za suzbijanje korupcije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4" name="Object 12"/>
          <p:cNvGraphicFramePr/>
          <p:nvPr>
            <p:extLst>
              <p:ext uri="{D42A27DB-BD31-4B8C-83A1-F6EECF244321}">
                <p14:modId xmlns:p14="http://schemas.microsoft.com/office/powerpoint/2010/main" val="2593258105"/>
              </p:ext>
            </p:extLst>
          </p:nvPr>
        </p:nvGraphicFramePr>
        <p:xfrm>
          <a:off x="228600" y="1143000"/>
          <a:ext cx="60293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867400" y="3276600"/>
            <a:ext cx="2971800" cy="2758202"/>
          </a:xfrm>
          <a:prstGeom prst="round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sr-Latn-CS" sz="1200" dirty="0" smtClean="0">
                <a:latin typeface="Verdana" pitchFamily="34" charset="0"/>
              </a:rPr>
              <a:t>Verovanje u visoku efikasnost strogih kaznenih mera kao najefikasnijeg sredstva za sprečavanje korupcije je u porastu u odnosu na prethodni talas istraživanja (66% u novembru 2011. prema 71% u junu 2012.). Ispitanici češće veruju da bi podizanje javne svesti i jačanje državne kontrole nad javnom administracijom smanjilo nivo korupcije (obe po 47%).</a:t>
            </a:r>
            <a:endParaRPr lang="sr-Latn-CS" sz="12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6248400" y="2500306"/>
            <a:ext cx="3810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8077199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Mediji, prijatelji i rođaci su najčešći izvori informacija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Informisanje o korupciji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5" name="Object 12"/>
          <p:cNvGraphicFramePr/>
          <p:nvPr/>
        </p:nvGraphicFramePr>
        <p:xfrm>
          <a:off x="1219200" y="1295400"/>
          <a:ext cx="6477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752505" y="2714620"/>
            <a:ext cx="8177213" cy="1354217"/>
          </a:xfrm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sr-Latn-CS" sz="4400" dirty="0" smtClean="0">
                <a:solidFill>
                  <a:schemeClr val="accent2"/>
                </a:solidFill>
                <a:latin typeface="Verdana" pitchFamily="34" charset="0"/>
                <a:cs typeface="Arial" pitchFamily="34" charset="0"/>
              </a:rPr>
              <a:t>Agencija za borbu protiv korupcije</a:t>
            </a:r>
            <a:endParaRPr lang="en-US" sz="4400" dirty="0">
              <a:solidFill>
                <a:schemeClr val="accent2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7315200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Poznatost Agencije se povećala, ali je percepcija doprinosa ostala nepromenjena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400110"/>
          </a:xfrm>
        </p:spPr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Agencija za borbu protiv korupcije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52401" y="3581400"/>
          <a:ext cx="47244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640442"/>
            <a:ext cx="4343400" cy="1736646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Prepoznatljivost Agencije za borbu protiv korupcije je na najvišem nivou od svih talasa – 75% građana je čulo za Agenciju za borbu protiv korupcije.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sr-Latn-RS" sz="1200" dirty="0" smtClean="0">
              <a:latin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RS" sz="1200" dirty="0" smtClean="0">
                <a:latin typeface="Verdana" pitchFamily="34" charset="0"/>
              </a:rPr>
              <a:t>U poređenju sa prethodnim talasom, postoji porast procenta građana koji smatraju da Agencija uopšte ne doprinosi ili malo doprinosi suzbijanju korupcije, dok se procenat neodlučnih smanjio.</a:t>
            </a:r>
            <a:endParaRPr lang="sr-Latn-RS" sz="12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714876" y="1357298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Left Arrow 11"/>
          <p:cNvSpPr/>
          <p:nvPr/>
        </p:nvSpPr>
        <p:spPr bwMode="auto">
          <a:xfrm>
            <a:off x="8382000" y="2700334"/>
            <a:ext cx="3810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0" y="4038600"/>
            <a:ext cx="8786813" cy="677863"/>
          </a:xfrm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sr-Latn-CS" sz="44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Izbori i korupcija</a:t>
            </a:r>
            <a:endParaRPr lang="en-US" sz="44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4357686" y="1214422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1219200"/>
          <a:ext cx="4953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Izbori i mito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000" y="5105400"/>
            <a:ext cx="76962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Jedan od svakih pet</a:t>
            </a:r>
            <a:r>
              <a:rPr lang="en-GB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(18%)</a:t>
            </a:r>
            <a:r>
              <a:rPr lang="sr-Latn-CS" sz="1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građana kaže da mu je ponuđeno mito da bi glasao i 22% zna da su njegovi rođaci ili bliski prijatelji imali slična iskustva u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periodu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parlamentarnih, predsedničkih i lokalnih izbora u Srbiji u maju 2012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7013" y="609600"/>
            <a:ext cx="8840787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074B88"/>
              </a:buClr>
              <a:buSzPct val="85000"/>
            </a:pPr>
            <a:r>
              <a:rPr lang="sr-Latn-CS" sz="2200" b="0" dirty="0" smtClean="0">
                <a:solidFill>
                  <a:srgbClr val="00B0F0"/>
                </a:solidFill>
                <a:latin typeface="Verdana" pitchFamily="34" charset="0"/>
              </a:rPr>
              <a:t>Jednom od pet građana je ponuđeno mito za glas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150019" y="192702"/>
            <a:ext cx="8786812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99"/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85063"/>
              </p:ext>
            </p:extLst>
          </p:nvPr>
        </p:nvGraphicFramePr>
        <p:xfrm>
          <a:off x="1371600" y="914401"/>
          <a:ext cx="4697583" cy="5181599"/>
        </p:xfrm>
        <a:graphic>
          <a:graphicData uri="http://schemas.openxmlformats.org/drawingml/2006/table">
            <a:tbl>
              <a:tblPr/>
              <a:tblGrid>
                <a:gridCol w="3995057"/>
                <a:gridCol w="702526"/>
              </a:tblGrid>
              <a:tr h="751952">
                <a:tc>
                  <a:txBody>
                    <a:bodyPr/>
                    <a:lstStyle/>
                    <a:p>
                      <a:pPr algn="l" fontAlgn="t"/>
                      <a:endParaRPr lang="sr-Latn-CS" sz="1600" b="0" i="0" u="none" strike="noStrike" noProof="0" dirty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200" b="0" i="0" u="none" strike="noStrike" baseline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Slajd</a:t>
                      </a:r>
                      <a:endParaRPr lang="sr-Latn-CS" sz="12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791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CS" sz="1600" b="0" i="0" u="none" strike="noStrike" baseline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Generalni kontekst</a:t>
                      </a: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lang="sr-Latn-CS" sz="16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9400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CS" sz="1600" b="0" i="0" u="none" strike="noStrike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Iskustvo</a:t>
                      </a:r>
                      <a:r>
                        <a:rPr lang="sr-Latn-CS" sz="1600" b="0" i="0" u="none" strike="noStrike" baseline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 sa korupcijom</a:t>
                      </a:r>
                      <a:endParaRPr lang="sr-Latn-CS" sz="12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9</a:t>
                      </a:r>
                      <a:endParaRPr lang="sr-Latn-CS" sz="16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CS" sz="1600" b="0" i="0" u="none" strike="noStrike" baseline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Percepcija i shvatanja o korupciji</a:t>
                      </a:r>
                      <a:endParaRPr lang="sr-Latn-CS" sz="16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12</a:t>
                      </a:r>
                      <a:endParaRPr lang="sr-Latn-CS" sz="16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CS" sz="1600" b="0" i="0" u="none" strike="noStrike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Mere</a:t>
                      </a:r>
                      <a:r>
                        <a:rPr lang="sr-Latn-C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 u borbi protiv korupcije</a:t>
                      </a:r>
                      <a:endParaRPr lang="sr-Latn-CS" sz="1600" b="0" i="0" u="none" strike="noStrike" noProof="0" dirty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  <a:endParaRPr lang="sr-Latn-CS" sz="1600" b="0" i="0" u="none" strike="noStrike" noProof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6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Agencije za borbu protiv korupcije</a:t>
                      </a:r>
                      <a:endParaRPr lang="sr-Latn-CS" sz="1600" b="0" i="0" u="none" strike="noStrike" noProof="0" dirty="0" smtClean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6</a:t>
                      </a:r>
                      <a:endParaRPr lang="sr-Latn-CS" sz="1600" b="0" i="0" u="none" strike="noStrike" noProof="0" dirty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CS" sz="1600" b="0" i="0" u="none" strike="noStrike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Izbori</a:t>
                      </a:r>
                      <a:r>
                        <a:rPr lang="sr-Latn-CS" sz="1600" b="0" i="0" u="none" strike="noStrike" baseline="0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 i korupcija</a:t>
                      </a:r>
                      <a:endParaRPr lang="sr-Latn-CS" sz="1600" b="0" i="0" u="none" strike="noStrike" noProof="0" dirty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sr-Latn-CS" sz="1600" b="0" i="0" u="none" strike="noStrike" noProof="0" dirty="0" smtClean="0">
                          <a:solidFill>
                            <a:srgbClr val="000000"/>
                          </a:solidFill>
                          <a:latin typeface="Verdana" pitchFamily="34" charset="0"/>
                          <a:cs typeface="Arial" pitchFamily="34" charset="0"/>
                        </a:rPr>
                        <a:t>28</a:t>
                      </a:r>
                      <a:endParaRPr lang="sr-Latn-CS" sz="1600" b="0" i="0" u="none" strike="noStrike" noProof="0" dirty="0">
                        <a:solidFill>
                          <a:srgbClr val="000000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3792" marR="3792" marT="3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1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7968" y="4571991"/>
            <a:ext cx="23288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11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Izveštaj pripremljen</a:t>
            </a:r>
            <a:r>
              <a:rPr lang="x-none" sz="1100" kern="120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za</a:t>
            </a:r>
            <a:r>
              <a:rPr lang="en-US" sz="1100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r-Latn-C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UNDP Srbija,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Jun </a:t>
            </a:r>
            <a:r>
              <a:rPr lang="sr-Latn-C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201</a:t>
            </a:r>
            <a:r>
              <a:rPr lang="en-US" sz="11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endParaRPr lang="en-US" sz="1100" kern="12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 bwMode="gray">
          <a:xfrm>
            <a:off x="180975" y="288666"/>
            <a:ext cx="8786812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Sa</a:t>
            </a: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držaj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99"/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466115" y="1523991"/>
            <a:ext cx="2339748" cy="3886200"/>
            <a:chOff x="6466115" y="1523991"/>
            <a:chExt cx="2339748" cy="3886200"/>
          </a:xfrm>
        </p:grpSpPr>
        <p:grpSp>
          <p:nvGrpSpPr>
            <p:cNvPr id="75" name="Group 12"/>
            <p:cNvGrpSpPr/>
            <p:nvPr/>
          </p:nvGrpSpPr>
          <p:grpSpPr>
            <a:xfrm>
              <a:off x="6466115" y="1523991"/>
              <a:ext cx="2333625" cy="3886200"/>
              <a:chOff x="6324600" y="1371600"/>
              <a:chExt cx="2333625" cy="3886200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lum bright="-100000"/>
              </a:blip>
              <a:srcRect/>
              <a:stretch>
                <a:fillRect/>
              </a:stretch>
            </p:blipFill>
            <p:spPr bwMode="auto">
              <a:xfrm>
                <a:off x="6324600" y="1371600"/>
                <a:ext cx="2333625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Text Box 1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324600" y="4419600"/>
                <a:ext cx="232886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sr-Latn-CS" sz="11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Izveštaj pripremljen za</a:t>
                </a:r>
                <a:r>
                  <a:rPr lang="en-US" sz="1100" kern="1200" dirty="0" smtClean="0">
                    <a:solidFill>
                      <a:srgbClr val="FFFFFF"/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 UNDP </a:t>
                </a:r>
                <a:r>
                  <a:rPr lang="sr-Latn-CS" sz="1100" dirty="0" smtClean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Srbija</a:t>
                </a:r>
                <a:endParaRPr lang="en-US" sz="1100" kern="1200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9" name="Text Box 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400800" y="1905009"/>
                <a:ext cx="2197100" cy="1846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sr-Latn-CS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Ispitivanje javnog mnjenja o korupciji u Srbiji</a:t>
                </a:r>
                <a:endParaRPr lang="en-US" dirty="0" smtClean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pPr algn="l" rtl="0"/>
                <a:endParaRPr lang="sr-Latn-CS" kern="1200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  <a:p>
                <a:r>
                  <a:rPr lang="sr-Latn-CS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Percepcija korupcije na nivou domaćinstva</a:t>
                </a:r>
                <a:endParaRPr lang="en-US" sz="1400" dirty="0" smtClean="0">
                  <a:solidFill>
                    <a:srgbClr val="00B0F0"/>
                  </a:solidFill>
                  <a:latin typeface="Verdana" pitchFamily="34" charset="0"/>
                </a:endParaRPr>
              </a:p>
              <a:p>
                <a:r>
                  <a:rPr lang="sr-Latn-CS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Peti talas</a:t>
                </a:r>
                <a:r>
                  <a:rPr lang="en-GB" sz="1400" dirty="0" smtClean="0">
                    <a:solidFill>
                      <a:srgbClr val="00B0F0"/>
                    </a:solidFill>
                    <a:latin typeface="Verdana" pitchFamily="34" charset="0"/>
                  </a:rPr>
                  <a:t> - 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Jun</a:t>
                </a:r>
                <a:r>
                  <a:rPr lang="sr-Latn-C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201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2</a:t>
                </a:r>
                <a:r>
                  <a:rPr lang="sr-Latn-CS" sz="1400" dirty="0" smtClean="0">
                    <a:solidFill>
                      <a:srgbClr val="FFFFFF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.</a:t>
                </a:r>
                <a:endParaRPr lang="en-US" sz="1400" kern="1200" dirty="0">
                  <a:solidFill>
                    <a:srgbClr val="FFFFFF"/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6405335" y="4430713"/>
                <a:ext cx="22161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  <a:headEnd type="none" w="med" len="med"/>
                <a:tailEnd type="none" w="lg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76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77000" y="4234190"/>
              <a:ext cx="232886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r-Latn-CS" sz="1100" kern="1200" dirty="0" smtClean="0">
                  <a:solidFill>
                    <a:schemeClr val="accent2"/>
                  </a:solidFill>
                  <a:latin typeface="Arial" pitchFamily="34" charset="0"/>
                  <a:ea typeface="+mn-ea"/>
                  <a:cs typeface="Arial" pitchFamily="34" charset="0"/>
                </a:rPr>
                <a:t>TNS Medium Gallup</a:t>
              </a:r>
              <a:endParaRPr lang="en-US" sz="1100" kern="1200" dirty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28600" y="3941982"/>
            <a:ext cx="780585" cy="706218"/>
            <a:chOff x="431180" y="5210563"/>
            <a:chExt cx="780585" cy="706218"/>
          </a:xfrm>
        </p:grpSpPr>
        <p:pic>
          <p:nvPicPr>
            <p:cNvPr id="56" name="Picture 9" descr="86089312_4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90654" y="5230981"/>
              <a:ext cx="674117" cy="609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82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84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83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4800" y="1676400"/>
            <a:ext cx="780585" cy="706218"/>
            <a:chOff x="431180" y="5210563"/>
            <a:chExt cx="780585" cy="706218"/>
          </a:xfrm>
        </p:grpSpPr>
        <p:pic>
          <p:nvPicPr>
            <p:cNvPr id="87" name="Picture 9" descr="86089312_4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email"/>
            <a:stretch>
              <a:fillRect/>
            </a:stretch>
          </p:blipFill>
          <p:spPr bwMode="auto">
            <a:xfrm>
              <a:off x="490654" y="5211093"/>
              <a:ext cx="674117" cy="609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8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89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91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0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228600" y="2438400"/>
            <a:ext cx="780585" cy="706218"/>
            <a:chOff x="431180" y="5210563"/>
            <a:chExt cx="780585" cy="706218"/>
          </a:xfrm>
        </p:grpSpPr>
        <p:pic>
          <p:nvPicPr>
            <p:cNvPr id="94" name="Picture 9" descr="86089312_4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6" cstate="email"/>
            <a:stretch>
              <a:fillRect/>
            </a:stretch>
          </p:blipFill>
          <p:spPr bwMode="auto">
            <a:xfrm>
              <a:off x="507380" y="5211093"/>
              <a:ext cx="685799" cy="6294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96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98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228600" y="3200400"/>
            <a:ext cx="780585" cy="706218"/>
            <a:chOff x="431180" y="5210563"/>
            <a:chExt cx="780585" cy="706218"/>
          </a:xfrm>
        </p:grpSpPr>
        <p:pic>
          <p:nvPicPr>
            <p:cNvPr id="101" name="Picture 9" descr="86089312_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email"/>
            <a:stretch>
              <a:fillRect/>
            </a:stretch>
          </p:blipFill>
          <p:spPr bwMode="auto">
            <a:xfrm>
              <a:off x="490654" y="5230981"/>
              <a:ext cx="674117" cy="6095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2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103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105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6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04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228600" y="4648200"/>
            <a:ext cx="780585" cy="706218"/>
            <a:chOff x="431180" y="5210563"/>
            <a:chExt cx="780585" cy="706218"/>
          </a:xfrm>
        </p:grpSpPr>
        <p:pic>
          <p:nvPicPr>
            <p:cNvPr id="108" name="Picture 9" descr="86089312_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8" cstate="email"/>
            <a:stretch>
              <a:fillRect/>
            </a:stretch>
          </p:blipFill>
          <p:spPr bwMode="auto">
            <a:xfrm>
              <a:off x="525965" y="5211093"/>
              <a:ext cx="609600" cy="6294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110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112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3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1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228600" y="5410200"/>
            <a:ext cx="780585" cy="706218"/>
            <a:chOff x="431180" y="5210563"/>
            <a:chExt cx="780585" cy="706218"/>
          </a:xfrm>
        </p:grpSpPr>
        <p:pic>
          <p:nvPicPr>
            <p:cNvPr id="115" name="Picture 9" descr="86089312_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9" cstate="email"/>
            <a:stretch>
              <a:fillRect/>
            </a:stretch>
          </p:blipFill>
          <p:spPr bwMode="auto">
            <a:xfrm>
              <a:off x="490654" y="5230981"/>
              <a:ext cx="674117" cy="609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6" name="Group 46"/>
            <p:cNvGrpSpPr/>
            <p:nvPr/>
          </p:nvGrpSpPr>
          <p:grpSpPr>
            <a:xfrm>
              <a:off x="431180" y="5210563"/>
              <a:ext cx="780585" cy="706218"/>
              <a:chOff x="199660" y="3241320"/>
              <a:chExt cx="1093881" cy="996145"/>
            </a:xfrm>
          </p:grpSpPr>
          <p:grpSp>
            <p:nvGrpSpPr>
              <p:cNvPr id="117" name="Group 6"/>
              <p:cNvGrpSpPr>
                <a:grpSpLocks/>
              </p:cNvGrpSpPr>
              <p:nvPr/>
            </p:nvGrpSpPr>
            <p:grpSpPr bwMode="auto">
              <a:xfrm>
                <a:off x="199660" y="3241320"/>
                <a:ext cx="1093881" cy="996145"/>
                <a:chOff x="1302" y="1086"/>
                <a:chExt cx="3108" cy="3070"/>
              </a:xfrm>
            </p:grpSpPr>
            <p:sp>
              <p:nvSpPr>
                <p:cNvPr id="119" name="Freeform 7"/>
                <p:cNvSpPr>
                  <a:spLocks/>
                </p:cNvSpPr>
                <p:nvPr/>
              </p:nvSpPr>
              <p:spPr bwMode="white">
                <a:xfrm>
                  <a:off x="1302" y="1086"/>
                  <a:ext cx="3100" cy="1656"/>
                </a:xfrm>
                <a:custGeom>
                  <a:avLst/>
                  <a:gdLst>
                    <a:gd name="T0" fmla="*/ 290 w 3100"/>
                    <a:gd name="T1" fmla="*/ 1633 h 1656"/>
                    <a:gd name="T2" fmla="*/ 290 w 3100"/>
                    <a:gd name="T3" fmla="*/ 1037 h 1656"/>
                    <a:gd name="T4" fmla="*/ 417 w 3100"/>
                    <a:gd name="T5" fmla="*/ 776 h 1656"/>
                    <a:gd name="T6" fmla="*/ 947 w 3100"/>
                    <a:gd name="T7" fmla="*/ 234 h 1656"/>
                    <a:gd name="T8" fmla="*/ 1252 w 3100"/>
                    <a:gd name="T9" fmla="*/ 140 h 1656"/>
                    <a:gd name="T10" fmla="*/ 2624 w 3100"/>
                    <a:gd name="T11" fmla="*/ 140 h 1656"/>
                    <a:gd name="T12" fmla="*/ 2880 w 3100"/>
                    <a:gd name="T13" fmla="*/ 290 h 1656"/>
                    <a:gd name="T14" fmla="*/ 2883 w 3100"/>
                    <a:gd name="T15" fmla="*/ 1656 h 1656"/>
                    <a:gd name="T16" fmla="*/ 3100 w 3100"/>
                    <a:gd name="T17" fmla="*/ 1653 h 1656"/>
                    <a:gd name="T18" fmla="*/ 3100 w 3100"/>
                    <a:gd name="T19" fmla="*/ 0 h 1656"/>
                    <a:gd name="T20" fmla="*/ 0 w 3100"/>
                    <a:gd name="T21" fmla="*/ 0 h 1656"/>
                    <a:gd name="T22" fmla="*/ 0 w 3100"/>
                    <a:gd name="T23" fmla="*/ 1638 h 1656"/>
                    <a:gd name="T24" fmla="*/ 290 w 3100"/>
                    <a:gd name="T25" fmla="*/ 1633 h 165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100"/>
                    <a:gd name="T40" fmla="*/ 0 h 1656"/>
                    <a:gd name="T41" fmla="*/ 3100 w 3100"/>
                    <a:gd name="T42" fmla="*/ 1656 h 165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100" h="1656">
                      <a:moveTo>
                        <a:pt x="290" y="1633"/>
                      </a:moveTo>
                      <a:cubicBezTo>
                        <a:pt x="290" y="1633"/>
                        <a:pt x="293" y="1184"/>
                        <a:pt x="290" y="1037"/>
                      </a:cubicBezTo>
                      <a:cubicBezTo>
                        <a:pt x="288" y="972"/>
                        <a:pt x="308" y="910"/>
                        <a:pt x="417" y="776"/>
                      </a:cubicBezTo>
                      <a:cubicBezTo>
                        <a:pt x="526" y="642"/>
                        <a:pt x="747" y="440"/>
                        <a:pt x="947" y="234"/>
                      </a:cubicBezTo>
                      <a:cubicBezTo>
                        <a:pt x="1104" y="117"/>
                        <a:pt x="1252" y="140"/>
                        <a:pt x="1252" y="140"/>
                      </a:cubicBezTo>
                      <a:cubicBezTo>
                        <a:pt x="1252" y="140"/>
                        <a:pt x="1938" y="140"/>
                        <a:pt x="2624" y="140"/>
                      </a:cubicBezTo>
                      <a:cubicBezTo>
                        <a:pt x="2892" y="120"/>
                        <a:pt x="2880" y="290"/>
                        <a:pt x="2880" y="290"/>
                      </a:cubicBezTo>
                      <a:lnTo>
                        <a:pt x="2883" y="1656"/>
                      </a:lnTo>
                      <a:lnTo>
                        <a:pt x="3100" y="1653"/>
                      </a:lnTo>
                      <a:lnTo>
                        <a:pt x="3100" y="0"/>
                      </a:lnTo>
                      <a:lnTo>
                        <a:pt x="0" y="0"/>
                      </a:lnTo>
                      <a:lnTo>
                        <a:pt x="0" y="1638"/>
                      </a:lnTo>
                      <a:lnTo>
                        <a:pt x="290" y="16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0" name="Freeform 8"/>
                <p:cNvSpPr>
                  <a:spLocks/>
                </p:cNvSpPr>
                <p:nvPr/>
              </p:nvSpPr>
              <p:spPr bwMode="white">
                <a:xfrm>
                  <a:off x="1302" y="2690"/>
                  <a:ext cx="3108" cy="1466"/>
                </a:xfrm>
                <a:custGeom>
                  <a:avLst/>
                  <a:gdLst>
                    <a:gd name="T0" fmla="*/ 0 w 3108"/>
                    <a:gd name="T1" fmla="*/ 34 h 1466"/>
                    <a:gd name="T2" fmla="*/ 0 w 3108"/>
                    <a:gd name="T3" fmla="*/ 1466 h 1466"/>
                    <a:gd name="T4" fmla="*/ 3090 w 3108"/>
                    <a:gd name="T5" fmla="*/ 1466 h 1466"/>
                    <a:gd name="T6" fmla="*/ 3096 w 3108"/>
                    <a:gd name="T7" fmla="*/ 38 h 1466"/>
                    <a:gd name="T8" fmla="*/ 2880 w 3108"/>
                    <a:gd name="T9" fmla="*/ 44 h 1466"/>
                    <a:gd name="T10" fmla="*/ 2875 w 3108"/>
                    <a:gd name="T11" fmla="*/ 229 h 1466"/>
                    <a:gd name="T12" fmla="*/ 2779 w 3108"/>
                    <a:gd name="T13" fmla="*/ 490 h 1466"/>
                    <a:gd name="T14" fmla="*/ 2264 w 3108"/>
                    <a:gd name="T15" fmla="*/ 1005 h 1466"/>
                    <a:gd name="T16" fmla="*/ 1938 w 3108"/>
                    <a:gd name="T17" fmla="*/ 1136 h 1466"/>
                    <a:gd name="T18" fmla="*/ 475 w 3108"/>
                    <a:gd name="T19" fmla="*/ 1136 h 1466"/>
                    <a:gd name="T20" fmla="*/ 290 w 3108"/>
                    <a:gd name="T21" fmla="*/ 945 h 1466"/>
                    <a:gd name="T22" fmla="*/ 290 w 3108"/>
                    <a:gd name="T23" fmla="*/ 0 h 14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108"/>
                    <a:gd name="T37" fmla="*/ 0 h 1466"/>
                    <a:gd name="T38" fmla="*/ 3108 w 3108"/>
                    <a:gd name="T39" fmla="*/ 1466 h 14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108" h="1466">
                      <a:moveTo>
                        <a:pt x="0" y="34"/>
                      </a:moveTo>
                      <a:lnTo>
                        <a:pt x="0" y="1466"/>
                      </a:lnTo>
                      <a:cubicBezTo>
                        <a:pt x="0" y="1466"/>
                        <a:pt x="2076" y="1460"/>
                        <a:pt x="3090" y="1466"/>
                      </a:cubicBezTo>
                      <a:cubicBezTo>
                        <a:pt x="3108" y="809"/>
                        <a:pt x="3096" y="38"/>
                        <a:pt x="3096" y="38"/>
                      </a:cubicBezTo>
                      <a:cubicBezTo>
                        <a:pt x="3096" y="38"/>
                        <a:pt x="2872" y="50"/>
                        <a:pt x="2880" y="44"/>
                      </a:cubicBezTo>
                      <a:cubicBezTo>
                        <a:pt x="2888" y="38"/>
                        <a:pt x="2878" y="168"/>
                        <a:pt x="2875" y="229"/>
                      </a:cubicBezTo>
                      <a:cubicBezTo>
                        <a:pt x="2865" y="399"/>
                        <a:pt x="2779" y="490"/>
                        <a:pt x="2779" y="490"/>
                      </a:cubicBezTo>
                      <a:cubicBezTo>
                        <a:pt x="2779" y="490"/>
                        <a:pt x="2521" y="747"/>
                        <a:pt x="2264" y="1005"/>
                      </a:cubicBezTo>
                      <a:cubicBezTo>
                        <a:pt x="2124" y="1109"/>
                        <a:pt x="1938" y="1136"/>
                        <a:pt x="1938" y="1136"/>
                      </a:cubicBezTo>
                      <a:cubicBezTo>
                        <a:pt x="1938" y="1136"/>
                        <a:pt x="1206" y="1136"/>
                        <a:pt x="475" y="1136"/>
                      </a:cubicBezTo>
                      <a:cubicBezTo>
                        <a:pt x="276" y="1136"/>
                        <a:pt x="290" y="945"/>
                        <a:pt x="290" y="945"/>
                      </a:cubicBezTo>
                      <a:lnTo>
                        <a:pt x="29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8" name="Freeform 13"/>
              <p:cNvSpPr>
                <a:spLocks/>
              </p:cNvSpPr>
              <p:nvPr/>
            </p:nvSpPr>
            <p:spPr bwMode="black">
              <a:xfrm>
                <a:off x="307121" y="3256155"/>
                <a:ext cx="908362" cy="885629"/>
              </a:xfrm>
              <a:custGeom>
                <a:avLst/>
                <a:gdLst>
                  <a:gd name="T0" fmla="*/ 2147483647 w 1866"/>
                  <a:gd name="T1" fmla="*/ 2147483647 h 1865"/>
                  <a:gd name="T2" fmla="*/ 2147483647 w 1866"/>
                  <a:gd name="T3" fmla="*/ 2147483647 h 1865"/>
                  <a:gd name="T4" fmla="*/ 2147483647 w 1866"/>
                  <a:gd name="T5" fmla="*/ 2147483647 h 1865"/>
                  <a:gd name="T6" fmla="*/ 2147483647 w 1866"/>
                  <a:gd name="T7" fmla="*/ 2147483647 h 1865"/>
                  <a:gd name="T8" fmla="*/ 2147483647 w 1866"/>
                  <a:gd name="T9" fmla="*/ 2147483647 h 1865"/>
                  <a:gd name="T10" fmla="*/ 2147483647 w 1866"/>
                  <a:gd name="T11" fmla="*/ 2147483647 h 1865"/>
                  <a:gd name="T12" fmla="*/ 2147483647 w 1866"/>
                  <a:gd name="T13" fmla="*/ 2147483647 h 1865"/>
                  <a:gd name="T14" fmla="*/ 2147483647 w 1866"/>
                  <a:gd name="T15" fmla="*/ 2147483647 h 1865"/>
                  <a:gd name="T16" fmla="*/ 2147483647 w 1866"/>
                  <a:gd name="T17" fmla="*/ 2147483647 h 1865"/>
                  <a:gd name="T18" fmla="*/ 2147483647 w 1866"/>
                  <a:gd name="T19" fmla="*/ 2147483647 h 1865"/>
                  <a:gd name="T20" fmla="*/ 2147483647 w 1866"/>
                  <a:gd name="T21" fmla="*/ 2147483647 h 1865"/>
                  <a:gd name="T22" fmla="*/ 2147483647 w 1866"/>
                  <a:gd name="T23" fmla="*/ 2147483647 h 1865"/>
                  <a:gd name="T24" fmla="*/ 2147483647 w 1866"/>
                  <a:gd name="T25" fmla="*/ 2147483647 h 1865"/>
                  <a:gd name="T26" fmla="*/ 2147483647 w 1866"/>
                  <a:gd name="T27" fmla="*/ 2147483647 h 1865"/>
                  <a:gd name="T28" fmla="*/ 2147483647 w 1866"/>
                  <a:gd name="T29" fmla="*/ 0 h 1865"/>
                  <a:gd name="T30" fmla="*/ 2147483647 w 1866"/>
                  <a:gd name="T31" fmla="*/ 0 h 1865"/>
                  <a:gd name="T32" fmla="*/ 2147483647 w 1866"/>
                  <a:gd name="T33" fmla="*/ 2147483647 h 1865"/>
                  <a:gd name="T34" fmla="*/ 2147483647 w 1866"/>
                  <a:gd name="T35" fmla="*/ 2147483647 h 1865"/>
                  <a:gd name="T36" fmla="*/ 2147483647 w 1866"/>
                  <a:gd name="T37" fmla="*/ 2147483647 h 1865"/>
                  <a:gd name="T38" fmla="*/ 2147483647 w 1866"/>
                  <a:gd name="T39" fmla="*/ 2147483647 h 1865"/>
                  <a:gd name="T40" fmla="*/ 2147483647 w 1866"/>
                  <a:gd name="T41" fmla="*/ 2147483647 h 1865"/>
                  <a:gd name="T42" fmla="*/ 2147483647 w 1866"/>
                  <a:gd name="T43" fmla="*/ 2147483647 h 1865"/>
                  <a:gd name="T44" fmla="*/ 2147483647 w 1866"/>
                  <a:gd name="T45" fmla="*/ 2147483647 h 1865"/>
                  <a:gd name="T46" fmla="*/ 2147483647 w 1866"/>
                  <a:gd name="T47" fmla="*/ 2147483647 h 1865"/>
                  <a:gd name="T48" fmla="*/ 2147483647 w 1866"/>
                  <a:gd name="T49" fmla="*/ 2147483647 h 1865"/>
                  <a:gd name="T50" fmla="*/ 2147483647 w 1866"/>
                  <a:gd name="T51" fmla="*/ 2147483647 h 1865"/>
                  <a:gd name="T52" fmla="*/ 0 w 1866"/>
                  <a:gd name="T53" fmla="*/ 2147483647 h 1865"/>
                  <a:gd name="T54" fmla="*/ 0 w 1866"/>
                  <a:gd name="T55" fmla="*/ 2147483647 h 1865"/>
                  <a:gd name="T56" fmla="*/ 2147483647 w 1866"/>
                  <a:gd name="T57" fmla="*/ 2147483647 h 1865"/>
                  <a:gd name="T58" fmla="*/ 2147483647 w 1866"/>
                  <a:gd name="T59" fmla="*/ 2147483647 h 1865"/>
                  <a:gd name="T60" fmla="*/ 2147483647 w 1866"/>
                  <a:gd name="T61" fmla="*/ 2147483647 h 1865"/>
                  <a:gd name="T62" fmla="*/ 2147483647 w 1866"/>
                  <a:gd name="T63" fmla="*/ 2147483647 h 1865"/>
                  <a:gd name="T64" fmla="*/ 2147483647 w 1866"/>
                  <a:gd name="T65" fmla="*/ 2147483647 h 1865"/>
                  <a:gd name="T66" fmla="*/ 2147483647 w 1866"/>
                  <a:gd name="T67" fmla="*/ 2147483647 h 1865"/>
                  <a:gd name="T68" fmla="*/ 2147483647 w 1866"/>
                  <a:gd name="T69" fmla="*/ 2147483647 h 1865"/>
                  <a:gd name="T70" fmla="*/ 2147483647 w 1866"/>
                  <a:gd name="T71" fmla="*/ 2147483647 h 1865"/>
                  <a:gd name="T72" fmla="*/ 2147483647 w 1866"/>
                  <a:gd name="T73" fmla="*/ 2147483647 h 1865"/>
                  <a:gd name="T74" fmla="*/ 2147483647 w 1866"/>
                  <a:gd name="T75" fmla="*/ 2147483647 h 1865"/>
                  <a:gd name="T76" fmla="*/ 2147483647 w 1866"/>
                  <a:gd name="T77" fmla="*/ 2147483647 h 1865"/>
                  <a:gd name="T78" fmla="*/ 2147483647 w 1866"/>
                  <a:gd name="T79" fmla="*/ 2147483647 h 18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6"/>
                  <a:gd name="T121" fmla="*/ 0 h 1865"/>
                  <a:gd name="T122" fmla="*/ 1866 w 1866"/>
                  <a:gd name="T123" fmla="*/ 1865 h 18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6" h="1865">
                    <a:moveTo>
                      <a:pt x="1430" y="1766"/>
                    </a:moveTo>
                    <a:lnTo>
                      <a:pt x="1767" y="1426"/>
                    </a:lnTo>
                    <a:lnTo>
                      <a:pt x="1795" y="1396"/>
                    </a:lnTo>
                    <a:lnTo>
                      <a:pt x="1819" y="1364"/>
                    </a:lnTo>
                    <a:lnTo>
                      <a:pt x="1838" y="1334"/>
                    </a:lnTo>
                    <a:lnTo>
                      <a:pt x="1853" y="1300"/>
                    </a:lnTo>
                    <a:lnTo>
                      <a:pt x="1862" y="1263"/>
                    </a:lnTo>
                    <a:lnTo>
                      <a:pt x="1866" y="1225"/>
                    </a:lnTo>
                    <a:lnTo>
                      <a:pt x="1866" y="94"/>
                    </a:lnTo>
                    <a:lnTo>
                      <a:pt x="1862" y="69"/>
                    </a:lnTo>
                    <a:lnTo>
                      <a:pt x="1853" y="47"/>
                    </a:lnTo>
                    <a:lnTo>
                      <a:pt x="1838" y="28"/>
                    </a:lnTo>
                    <a:lnTo>
                      <a:pt x="1819" y="13"/>
                    </a:lnTo>
                    <a:lnTo>
                      <a:pt x="1798" y="5"/>
                    </a:lnTo>
                    <a:lnTo>
                      <a:pt x="1773" y="0"/>
                    </a:lnTo>
                    <a:lnTo>
                      <a:pt x="638" y="0"/>
                    </a:lnTo>
                    <a:lnTo>
                      <a:pt x="593" y="6"/>
                    </a:lnTo>
                    <a:lnTo>
                      <a:pt x="550" y="19"/>
                    </a:lnTo>
                    <a:lnTo>
                      <a:pt x="510" y="41"/>
                    </a:lnTo>
                    <a:lnTo>
                      <a:pt x="472" y="67"/>
                    </a:lnTo>
                    <a:lnTo>
                      <a:pt x="437" y="100"/>
                    </a:lnTo>
                    <a:lnTo>
                      <a:pt x="99" y="440"/>
                    </a:lnTo>
                    <a:lnTo>
                      <a:pt x="67" y="475"/>
                    </a:lnTo>
                    <a:lnTo>
                      <a:pt x="39" y="513"/>
                    </a:lnTo>
                    <a:lnTo>
                      <a:pt x="19" y="554"/>
                    </a:lnTo>
                    <a:lnTo>
                      <a:pt x="4" y="596"/>
                    </a:lnTo>
                    <a:lnTo>
                      <a:pt x="0" y="640"/>
                    </a:lnTo>
                    <a:lnTo>
                      <a:pt x="0" y="1772"/>
                    </a:lnTo>
                    <a:lnTo>
                      <a:pt x="3" y="1796"/>
                    </a:lnTo>
                    <a:lnTo>
                      <a:pt x="13" y="1818"/>
                    </a:lnTo>
                    <a:lnTo>
                      <a:pt x="28" y="1837"/>
                    </a:lnTo>
                    <a:lnTo>
                      <a:pt x="47" y="1852"/>
                    </a:lnTo>
                    <a:lnTo>
                      <a:pt x="69" y="1862"/>
                    </a:lnTo>
                    <a:lnTo>
                      <a:pt x="93" y="1865"/>
                    </a:lnTo>
                    <a:lnTo>
                      <a:pt x="1228" y="1865"/>
                    </a:lnTo>
                    <a:lnTo>
                      <a:pt x="1272" y="1861"/>
                    </a:lnTo>
                    <a:lnTo>
                      <a:pt x="1314" y="1846"/>
                    </a:lnTo>
                    <a:lnTo>
                      <a:pt x="1355" y="1826"/>
                    </a:lnTo>
                    <a:lnTo>
                      <a:pt x="1393" y="1798"/>
                    </a:lnTo>
                    <a:lnTo>
                      <a:pt x="1430" y="1766"/>
                    </a:lnTo>
                  </a:path>
                </a:pathLst>
              </a:cu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6221412" cy="800219"/>
          </a:xfrm>
        </p:spPr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Kapacitet za kontrolu finansiranja političkih partija tokom izbora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5" name="Object 12"/>
          <p:cNvGraphicFramePr/>
          <p:nvPr>
            <p:extLst>
              <p:ext uri="{D42A27DB-BD31-4B8C-83A1-F6EECF244321}">
                <p14:modId xmlns:p14="http://schemas.microsoft.com/office/powerpoint/2010/main" val="2542771434"/>
              </p:ext>
            </p:extLst>
          </p:nvPr>
        </p:nvGraphicFramePr>
        <p:xfrm>
          <a:off x="228600" y="990600"/>
          <a:ext cx="4114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71600" y="4953000"/>
            <a:ext cx="7467600" cy="1123712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Većina građana veruje da su skoro sve vrste korupcije bile prisutne znatno ili delimično tokom izbora u maju </a:t>
            </a:r>
            <a:r>
              <a:rPr lang="sr-Latn-CS" sz="120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2012.</a:t>
            </a:r>
            <a:endParaRPr lang="en-US" sz="1200" dirty="0" smtClean="0"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Kapacitet Agencije za borbu protiv korupcije da kontroliše finansiranje političkih partija i izbora se najčešće ocenjuje kao mali ili umeren.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4267200" y="990600"/>
          <a:ext cx="4648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172200"/>
            <a:ext cx="7489372" cy="342396"/>
          </a:xfrm>
        </p:spPr>
        <p:txBody>
          <a:bodyPr/>
          <a:lstStyle/>
          <a:p>
            <a:pPr lvl="0" algn="r" defTabSz="914400" eaLnBrk="1" hangingPunct="1">
              <a:buClrTx/>
              <a:buSzTx/>
            </a:pPr>
            <a:r>
              <a:rPr lang="sr-Latn-RS" sz="1100" b="1" kern="1200" noProof="1" smtClean="0">
                <a:solidFill>
                  <a:srgbClr val="FF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TNS Medium Gallup</a:t>
            </a:r>
          </a:p>
          <a:p>
            <a:pPr algn="r" defTabSz="914400" eaLnBrk="1" hangingPunct="1">
              <a:buClrTx/>
              <a:buSzTx/>
            </a:pPr>
            <a:r>
              <a:rPr lang="sr-Latn-RS" sz="1100" kern="1200" noProof="1" smtClean="0">
                <a:solidFill>
                  <a:srgbClr val="00B0F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Deo TNS, WPP/Kantar Group i WIN/GIA</a:t>
            </a:r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sr-Latn-R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28" name="Picture 15" descr="logo1a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7" y="381000"/>
            <a:ext cx="207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1"/>
          <p:cNvSpPr txBox="1">
            <a:spLocks/>
          </p:cNvSpPr>
          <p:nvPr/>
        </p:nvSpPr>
        <p:spPr bwMode="gray">
          <a:xfrm>
            <a:off x="304800" y="3048000"/>
            <a:ext cx="8305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60438" eaLnBrk="0" hangingPunct="0">
              <a:defRPr/>
            </a:pPr>
            <a:r>
              <a:rPr lang="sr-Latn-RS" sz="6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Hvala vam!</a:t>
            </a:r>
            <a:endParaRPr lang="sr-Latn-R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31788" y="4927600"/>
            <a:ext cx="8456612" cy="1465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8C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sr-Latn-RS" sz="1600" b="1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TNS Medium Gallup</a:t>
            </a:r>
          </a:p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8C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  <a:hlinkClick r:id="rId4"/>
              </a:rPr>
              <a:t>www.tnsmediumgallup.co.rs</a:t>
            </a: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8C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  <a:hlinkClick r:id="rId5"/>
              </a:rPr>
              <a:t>office@tnsmediumgallup.co.rs</a:t>
            </a:r>
            <a:endParaRPr kumimoji="0" lang="sr-Latn-RS" sz="1200" b="0" i="0" u="none" strike="noStrike" kern="0" cap="none" spc="0" normalizeH="0" baseline="0" noProof="0" smtClean="0">
              <a:ln>
                <a:noFill/>
              </a:ln>
              <a:solidFill>
                <a:srgbClr val="FF009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604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8C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b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+381 11 3613 220</a:t>
            </a:r>
            <a:b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+381 11 3613 230</a:t>
            </a:r>
            <a:b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</a:b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Srbija, Beograd, </a:t>
            </a:r>
            <a:r>
              <a:rPr lang="sr-Latn-RS" sz="1200" kern="0" smtClean="0">
                <a:solidFill>
                  <a:srgbClr val="FF0099"/>
                </a:solidFill>
                <a:latin typeface="Arial"/>
                <a:cs typeface="Arial"/>
              </a:rPr>
              <a:t>Savski Trg </a:t>
            </a:r>
            <a:r>
              <a:rPr kumimoji="0" lang="sr-Latn-RS" sz="1200" b="0" i="0" u="none" strike="noStrike" kern="0" cap="none" spc="0" normalizeH="0" baseline="0" noProof="0" smtClean="0">
                <a:ln>
                  <a:noFill/>
                </a:ln>
                <a:solidFill>
                  <a:srgbClr val="FF0099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endParaRPr kumimoji="0" lang="sr-Latn-RS" sz="2800" b="0" i="0" u="none" strike="noStrike" kern="0" cap="none" spc="0" normalizeH="0" baseline="0" noProof="0" dirty="0">
              <a:ln>
                <a:noFill/>
              </a:ln>
              <a:solidFill>
                <a:srgbClr val="FF009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06185"/>
              </p:ext>
            </p:extLst>
          </p:nvPr>
        </p:nvGraphicFramePr>
        <p:xfrm>
          <a:off x="228600" y="1066801"/>
          <a:ext cx="8686800" cy="3428997"/>
        </p:xfrm>
        <a:graphic>
          <a:graphicData uri="http://schemas.openxmlformats.org/drawingml/2006/table">
            <a:tbl>
              <a:tblPr/>
              <a:tblGrid>
                <a:gridCol w="2388870"/>
                <a:gridCol w="6297930"/>
              </a:tblGrid>
              <a:tr h="3145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  <a:cs typeface="Arial"/>
                        </a:rPr>
                        <a:t>TIP</a:t>
                      </a:r>
                      <a:r>
                        <a:rPr lang="sr-Latn-CS" sz="1400" b="1" baseline="0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  <a:cs typeface="Arial"/>
                        </a:rPr>
                        <a:t> ISTRAŽIVANJA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i="1" kern="120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Ad hoc </a:t>
                      </a:r>
                      <a:r>
                        <a:rPr lang="sr-Latn-CS" sz="1400" kern="120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kvantitativno terensko istraživanje</a:t>
                      </a:r>
                      <a:endParaRPr lang="sr-Latn-CS" sz="1400" b="0" noProof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  <a:defRPr/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  <a:cs typeface="+mn-cs"/>
                        </a:rPr>
                        <a:t>METOD/TEHNIKA</a:t>
                      </a:r>
                      <a:endParaRPr lang="sr-Latn-CS" sz="1400" b="1" noProof="0" smtClean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  <a:defRPr/>
                      </a:pPr>
                      <a:r>
                        <a:rPr lang="sr-Latn-CS" sz="1400" kern="120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Direktan intervju, licem u lice, tehnika Papir i olovka</a:t>
                      </a:r>
                      <a:endParaRPr lang="sr-Latn-CS" sz="1400" b="0" noProof="0" smtClean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830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</a:rPr>
                        <a:t>UZORAK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sr-Latn-C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Više-etapni slučajni uzorak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r-Latn-C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Srbija, Populacija punoletnih građana Srbije (18+)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sr-Latn-C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Ukupna veličina uzorka N = 600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sr-Latn-CS" sz="14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Poduzorak za Beograd </a:t>
                      </a:r>
                      <a:r>
                        <a:rPr kumimoji="0" lang="sr-Latn-CS" sz="14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Verdana" pitchFamily="34" charset="0"/>
                        </a:rPr>
                        <a:t>N = 132</a:t>
                      </a:r>
                      <a:endParaRPr kumimoji="0" lang="sr-Latn-CS" sz="140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</a:rPr>
                        <a:t>TERITORIJA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</a:rPr>
                        <a:t>Srbija, urbana i ruralna naselja</a:t>
                      </a:r>
                      <a:endParaRPr lang="sr-Latn-CS" sz="1400" b="0" noProof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81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</a:rPr>
                        <a:t>UPITNIK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kern="120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Strukturisani</a:t>
                      </a:r>
                      <a:r>
                        <a:rPr lang="sr-Latn-CS" sz="1400" kern="1200" baseline="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upitnik</a:t>
                      </a:r>
                      <a:r>
                        <a:rPr lang="sr-Latn-CS" sz="1400" kern="120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sr-Latn-CS" sz="1400" kern="1200" baseline="0" noProof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trajanja do 30 min, standardna pitanja u svim talasima, neka specifična pitanja dodata u određenim talasima</a:t>
                      </a:r>
                      <a:endParaRPr lang="sr-Latn-CS" sz="1400" b="0" noProof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</a:rPr>
                        <a:t>PONDERISANJE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0" noProof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Times New Roman"/>
                        </a:rPr>
                        <a:t>Prema obrazovanju i uzrastu</a:t>
                      </a:r>
                      <a:endParaRPr lang="sr-Latn-CS" sz="1400" b="0" noProof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b="1" noProof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Times New Roman"/>
                        </a:rPr>
                        <a:t>PERIOD</a:t>
                      </a:r>
                      <a:endParaRPr lang="sr-Latn-CS" sz="1400" b="1" noProof="0">
                        <a:solidFill>
                          <a:schemeClr val="bg1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400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 – 25.</a:t>
                      </a:r>
                      <a:r>
                        <a:rPr lang="sr-Latn-CS" sz="1400" kern="1200" baseline="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juna</a:t>
                      </a:r>
                      <a:r>
                        <a:rPr lang="sr-Latn-CS" sz="1400" kern="1200" noProof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 2012.</a:t>
                      </a:r>
                      <a:endParaRPr lang="sr-Latn-CS" sz="1400" b="0" noProof="0" dirty="0">
                        <a:solidFill>
                          <a:srgbClr val="000000"/>
                        </a:solidFill>
                        <a:latin typeface="Verdana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00800" y="288666"/>
            <a:ext cx="259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</a:pPr>
            <a:endParaRPr lang="en-US" sz="800" i="1" dirty="0" smtClean="0"/>
          </a:p>
        </p:txBody>
      </p:sp>
      <p:sp>
        <p:nvSpPr>
          <p:cNvPr id="7" name="Down Arrow 6"/>
          <p:cNvSpPr/>
          <p:nvPr/>
        </p:nvSpPr>
        <p:spPr bwMode="auto">
          <a:xfrm>
            <a:off x="7620000" y="4419600"/>
            <a:ext cx="228600" cy="304800"/>
          </a:xfrm>
          <a:prstGeom prst="downArrow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solidFill>
                  <a:schemeClr val="accent2"/>
                </a:solidFill>
                <a:latin typeface="Verdana" pitchFamily="34" charset="0"/>
              </a:rPr>
              <a:t>Metodologija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43042" y="4854908"/>
          <a:ext cx="6643786" cy="876300"/>
        </p:xfrm>
        <a:graphic>
          <a:graphicData uri="http://schemas.openxmlformats.org/drawingml/2006/table">
            <a:tbl>
              <a:tblPr/>
              <a:tblGrid>
                <a:gridCol w="1063786"/>
                <a:gridCol w="1116000"/>
                <a:gridCol w="1116000"/>
                <a:gridCol w="1116000"/>
                <a:gridCol w="1116000"/>
                <a:gridCol w="1116000"/>
              </a:tblGrid>
              <a:tr h="3371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Inicijalno istraživanje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Oktobar 2009.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Drugi talas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Mart 2010.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Treći talas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Oktobar 2010.</a:t>
                      </a:r>
                      <a:endParaRPr lang="en-US" sz="10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Četvrti talas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Novembar 2011.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Peti talas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Jun</a:t>
                      </a:r>
                      <a:r>
                        <a:rPr lang="sr-Latn-CS" sz="10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2012.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99"/>
                    </a:solidFill>
                  </a:tcPr>
                </a:tc>
              </a:tr>
              <a:tr h="1822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CEO UZORAK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N= 1014 ispitanika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N= 601 ispitanika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N= 600 ispitanika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</a:pPr>
                      <a:r>
                        <a:rPr lang="sr-Latn-CS" sz="1000" b="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Arial"/>
                        </a:rPr>
                        <a:t>N= 604 ispitanika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080135" algn="l"/>
                          <a:tab pos="1620520" algn="l"/>
                          <a:tab pos="2160270" algn="l"/>
                          <a:tab pos="540385" algn="l"/>
                          <a:tab pos="1620520" algn="l"/>
                          <a:tab pos="2160270" algn="l"/>
                        </a:tabLst>
                        <a:defRPr/>
                      </a:pPr>
                      <a:r>
                        <a:rPr lang="sr-Latn-CS" sz="10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+mn-cs"/>
                        </a:rPr>
                        <a:t>N= 600 ispitanika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99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ltGray">
          <a:xfrm>
            <a:off x="85725" y="63500"/>
            <a:ext cx="8991600" cy="6727825"/>
          </a:xfrm>
          <a:custGeom>
            <a:avLst/>
            <a:gdLst>
              <a:gd name="T0" fmla="*/ 103 w 5749"/>
              <a:gd name="T1" fmla="*/ 33 h 4228"/>
              <a:gd name="T2" fmla="*/ 117 w 5749"/>
              <a:gd name="T3" fmla="*/ 22 h 4228"/>
              <a:gd name="T4" fmla="*/ 116 w 5749"/>
              <a:gd name="T5" fmla="*/ 17 h 4228"/>
              <a:gd name="T6" fmla="*/ 116 w 5749"/>
              <a:gd name="T7" fmla="*/ 22 h 4228"/>
              <a:gd name="T8" fmla="*/ 117 w 5749"/>
              <a:gd name="T9" fmla="*/ 22 h 4228"/>
              <a:gd name="T10" fmla="*/ 116 w 5749"/>
              <a:gd name="T11" fmla="*/ 17 h 4228"/>
              <a:gd name="T12" fmla="*/ 116 w 5749"/>
              <a:gd name="T13" fmla="*/ 22 h 4228"/>
              <a:gd name="T14" fmla="*/ 133 w 5749"/>
              <a:gd name="T15" fmla="*/ 15 h 4228"/>
              <a:gd name="T16" fmla="*/ 154 w 5749"/>
              <a:gd name="T17" fmla="*/ 12 h 4228"/>
              <a:gd name="T18" fmla="*/ 168 w 5749"/>
              <a:gd name="T19" fmla="*/ 10 h 4228"/>
              <a:gd name="T20" fmla="*/ 5742 w 5749"/>
              <a:gd name="T21" fmla="*/ 10 h 4228"/>
              <a:gd name="T22" fmla="*/ 5742 w 5749"/>
              <a:gd name="T23" fmla="*/ 5 h 4228"/>
              <a:gd name="T24" fmla="*/ 5736 w 5749"/>
              <a:gd name="T25" fmla="*/ 5 h 4228"/>
              <a:gd name="T26" fmla="*/ 5738 w 5749"/>
              <a:gd name="T27" fmla="*/ 4223 h 4228"/>
              <a:gd name="T28" fmla="*/ 5743 w 5749"/>
              <a:gd name="T29" fmla="*/ 4223 h 4228"/>
              <a:gd name="T30" fmla="*/ 5743 w 5749"/>
              <a:gd name="T31" fmla="*/ 4218 h 4228"/>
              <a:gd name="T32" fmla="*/ 6 w 5749"/>
              <a:gd name="T33" fmla="*/ 4218 h 4228"/>
              <a:gd name="T34" fmla="*/ 6 w 5749"/>
              <a:gd name="T35" fmla="*/ 4223 h 4228"/>
              <a:gd name="T36" fmla="*/ 11 w 5749"/>
              <a:gd name="T37" fmla="*/ 4223 h 4228"/>
              <a:gd name="T38" fmla="*/ 11 w 5749"/>
              <a:gd name="T39" fmla="*/ 153 h 4228"/>
              <a:gd name="T40" fmla="*/ 13 w 5749"/>
              <a:gd name="T41" fmla="*/ 140 h 4228"/>
              <a:gd name="T42" fmla="*/ 7 w 5749"/>
              <a:gd name="T43" fmla="*/ 140 h 4228"/>
              <a:gd name="T44" fmla="*/ 13 w 5749"/>
              <a:gd name="T45" fmla="*/ 141 h 4228"/>
              <a:gd name="T46" fmla="*/ 13 w 5749"/>
              <a:gd name="T47" fmla="*/ 140 h 4228"/>
              <a:gd name="T48" fmla="*/ 7 w 5749"/>
              <a:gd name="T49" fmla="*/ 140 h 4228"/>
              <a:gd name="T50" fmla="*/ 13 w 5749"/>
              <a:gd name="T51" fmla="*/ 141 h 4228"/>
              <a:gd name="T52" fmla="*/ 16 w 5749"/>
              <a:gd name="T53" fmla="*/ 131 h 4228"/>
              <a:gd name="T54" fmla="*/ 11 w 5749"/>
              <a:gd name="T55" fmla="*/ 129 h 4228"/>
              <a:gd name="T56" fmla="*/ 14 w 5749"/>
              <a:gd name="T57" fmla="*/ 133 h 4228"/>
              <a:gd name="T58" fmla="*/ 16 w 5749"/>
              <a:gd name="T59" fmla="*/ 131 h 4228"/>
              <a:gd name="T60" fmla="*/ 11 w 5749"/>
              <a:gd name="T61" fmla="*/ 129 h 4228"/>
              <a:gd name="T62" fmla="*/ 14 w 5749"/>
              <a:gd name="T63" fmla="*/ 133 h 4228"/>
              <a:gd name="T64" fmla="*/ 20 w 5749"/>
              <a:gd name="T65" fmla="*/ 122 h 4228"/>
              <a:gd name="T66" fmla="*/ 28 w 5749"/>
              <a:gd name="T67" fmla="*/ 113 h 4228"/>
              <a:gd name="T68" fmla="*/ 23 w 5749"/>
              <a:gd name="T69" fmla="*/ 110 h 4228"/>
              <a:gd name="T70" fmla="*/ 27 w 5749"/>
              <a:gd name="T71" fmla="*/ 113 h 4228"/>
              <a:gd name="T72" fmla="*/ 103 w 5749"/>
              <a:gd name="T73" fmla="*/ 33 h 4228"/>
              <a:gd name="T74" fmla="*/ 20 w 5749"/>
              <a:gd name="T75" fmla="*/ 106 h 4228"/>
              <a:gd name="T76" fmla="*/ 18 w 5749"/>
              <a:gd name="T77" fmla="*/ 108 h 4228"/>
              <a:gd name="T78" fmla="*/ 20 w 5749"/>
              <a:gd name="T79" fmla="*/ 108 h 4228"/>
              <a:gd name="T80" fmla="*/ 11 w 5749"/>
              <a:gd name="T81" fmla="*/ 117 h 4228"/>
              <a:gd name="T82" fmla="*/ 6 w 5749"/>
              <a:gd name="T83" fmla="*/ 127 h 4228"/>
              <a:gd name="T84" fmla="*/ 6 w 5749"/>
              <a:gd name="T85" fmla="*/ 129 h 4228"/>
              <a:gd name="T86" fmla="*/ 2 w 5749"/>
              <a:gd name="T87" fmla="*/ 140 h 4228"/>
              <a:gd name="T88" fmla="*/ 2 w 5749"/>
              <a:gd name="T89" fmla="*/ 141 h 4228"/>
              <a:gd name="T90" fmla="*/ 0 w 5749"/>
              <a:gd name="T91" fmla="*/ 153 h 4228"/>
              <a:gd name="T92" fmla="*/ 0 w 5749"/>
              <a:gd name="T93" fmla="*/ 4228 h 4228"/>
              <a:gd name="T94" fmla="*/ 5749 w 5749"/>
              <a:gd name="T95" fmla="*/ 4228 h 4228"/>
              <a:gd name="T96" fmla="*/ 5749 w 5749"/>
              <a:gd name="T97" fmla="*/ 4223 h 4228"/>
              <a:gd name="T98" fmla="*/ 5747 w 5749"/>
              <a:gd name="T99" fmla="*/ 5 h 4228"/>
              <a:gd name="T100" fmla="*/ 5747 w 5749"/>
              <a:gd name="T101" fmla="*/ 0 h 4228"/>
              <a:gd name="T102" fmla="*/ 166 w 5749"/>
              <a:gd name="T103" fmla="*/ 0 h 4228"/>
              <a:gd name="T104" fmla="*/ 152 w 5749"/>
              <a:gd name="T105" fmla="*/ 1 h 4228"/>
              <a:gd name="T106" fmla="*/ 131 w 5749"/>
              <a:gd name="T107" fmla="*/ 5 h 4228"/>
              <a:gd name="T108" fmla="*/ 114 w 5749"/>
              <a:gd name="T109" fmla="*/ 12 h 4228"/>
              <a:gd name="T110" fmla="*/ 112 w 5749"/>
              <a:gd name="T111" fmla="*/ 14 h 4228"/>
              <a:gd name="T112" fmla="*/ 96 w 5749"/>
              <a:gd name="T113" fmla="*/ 26 h 4228"/>
              <a:gd name="T114" fmla="*/ 20 w 5749"/>
              <a:gd name="T115" fmla="*/ 106 h 42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49"/>
              <a:gd name="T175" fmla="*/ 0 h 4228"/>
              <a:gd name="T176" fmla="*/ 5749 w 5749"/>
              <a:gd name="T177" fmla="*/ 4228 h 422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rgbClr val="FF0099"/>
          </a:solidFill>
          <a:ln w="0">
            <a:solidFill>
              <a:srgbClr val="FF0099"/>
            </a:solidFill>
            <a:round/>
            <a:headEnd/>
            <a:tailEnd/>
          </a:ln>
        </p:spPr>
        <p:txBody>
          <a:bodyPr/>
          <a:lstStyle/>
          <a:p>
            <a:pPr algn="ctr" rtl="0">
              <a:defRPr/>
            </a:pPr>
            <a:endParaRPr lang="en-US" b="1" kern="1200" dirty="0">
              <a:solidFill>
                <a:srgbClr val="000000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71538" y="4000504"/>
            <a:ext cx="7872412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4400" kern="0" dirty="0" smtClean="0">
                <a:solidFill>
                  <a:schemeClr val="bg1"/>
                </a:solidFill>
                <a:latin typeface="Verdana" pitchFamily="34" charset="0"/>
                <a:ea typeface="+mj-ea"/>
                <a:cs typeface="Arial" pitchFamily="34" charset="0"/>
              </a:rPr>
              <a:t>Generalni kontekst</a:t>
            </a:r>
            <a:endParaRPr kumimoji="0" lang="sr-Latn-CS" sz="4400" b="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Srbija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 – </a:t>
            </a:r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pogrešan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ili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pravi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smer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8305800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Preovlađuju</a:t>
            </a:r>
            <a:r>
              <a:rPr lang="sr-Latn-CS" sz="2200" b="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sr-Latn-CS" sz="2200" dirty="0" smtClean="0">
                <a:solidFill>
                  <a:srgbClr val="00B0F0"/>
                </a:solidFill>
                <a:latin typeface="Verdana" pitchFamily="34" charset="0"/>
              </a:rPr>
              <a:t>n</a:t>
            </a:r>
            <a:r>
              <a:rPr lang="sr-Latn-CS" sz="2200" b="0" dirty="0" smtClean="0">
                <a:solidFill>
                  <a:srgbClr val="00B0F0"/>
                </a:solidFill>
                <a:latin typeface="Verdana" pitchFamily="34" charset="0"/>
              </a:rPr>
              <a:t>egativna očekivanja</a:t>
            </a:r>
            <a:endParaRPr lang="sr-Latn-CS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7271923"/>
              </p:ext>
            </p:extLst>
          </p:nvPr>
        </p:nvGraphicFramePr>
        <p:xfrm>
          <a:off x="304800" y="1371600"/>
          <a:ext cx="533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86400" y="1841422"/>
            <a:ext cx="3352800" cy="1940957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Generalni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utisak građani Srbije što se tiče pravca kretanja zemlje je pesimističan, naročito u poslednja dva talasa 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ispitivanja</a:t>
            </a:r>
            <a:r>
              <a:rPr lang="sr-Latn-CS" sz="1200" dirty="0" smtClean="0"/>
              <a:t>.</a:t>
            </a:r>
            <a:endParaRPr lang="x-none" sz="1200" dirty="0" smtClean="0">
              <a:latin typeface="Verdana" pitchFamily="34" charset="0"/>
            </a:endParaRPr>
          </a:p>
          <a:p>
            <a:endParaRPr lang="en-GB" sz="1200" dirty="0" smtClean="0">
              <a:latin typeface="Verdana" pitchFamily="34" charset="0"/>
            </a:endParaRPr>
          </a:p>
          <a:p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Više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od 70% građana smatra da Srbija ide u pogrešnom smeru, dok samo 16% misli da ide u pozitivnom pravcu</a:t>
            </a:r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5562600" y="4267200"/>
            <a:ext cx="457200" cy="228600"/>
          </a:xfrm>
          <a:prstGeom prst="left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2918" y="609600"/>
            <a:ext cx="8686800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Jun 2012 –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Najlošija slika do sada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Finansijska situacija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42914840"/>
              </p:ext>
            </p:extLst>
          </p:nvPr>
        </p:nvGraphicFramePr>
        <p:xfrm>
          <a:off x="304800" y="1219200"/>
          <a:ext cx="533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41670" y="2581989"/>
            <a:ext cx="2971800" cy="715089"/>
          </a:xfrm>
          <a:prstGeom prst="roundRect">
            <a:avLst/>
          </a:prstGeom>
          <a:noFill/>
          <a:ln w="9525">
            <a:solidFill>
              <a:srgbClr val="FF00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lang="sr-Latn-C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sr-Latn-C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junu 2012, skoro 60% građana opisuje svoju finansijsku situaciju kao lošu ili neizdrživu. </a:t>
            </a: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3962400"/>
            <a:ext cx="3048000" cy="71508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sr-Latn-CS" sz="1200" dirty="0" smtClean="0">
                <a:latin typeface="Verdana" pitchFamily="34" charset="0"/>
              </a:rPr>
              <a:t>Najmanji broj ljudi je izjavilo da živi prilično dobro ili dobro od kad se radi ispitivanje.</a:t>
            </a:r>
            <a:endParaRPr lang="sr-Latn-CS" sz="1200" dirty="0" smtClean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876800" y="4800600"/>
            <a:ext cx="304800" cy="381000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8600" y="609600"/>
            <a:ext cx="6705600" cy="3046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  <a:buClr>
                <a:srgbClr val="074B88"/>
              </a:buClr>
              <a:buSzPct val="85000"/>
              <a:buFont typeface="Wingdings" pitchFamily="2" charset="2"/>
              <a:buNone/>
            </a:pP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Nezaposlenost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,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siromaštvo</a:t>
            </a:r>
            <a:r>
              <a:rPr lang="en-US" sz="2200" dirty="0" smtClean="0">
                <a:solidFill>
                  <a:srgbClr val="00B0F0"/>
                </a:solidFill>
                <a:latin typeface="Verdana" pitchFamily="34" charset="0"/>
              </a:rPr>
              <a:t> </a:t>
            </a:r>
            <a:r>
              <a:rPr lang="x-none" sz="2200" dirty="0" smtClean="0">
                <a:solidFill>
                  <a:srgbClr val="00B0F0"/>
                </a:solidFill>
                <a:latin typeface="Verdana" pitchFamily="34" charset="0"/>
              </a:rPr>
              <a:t>i korupcija</a:t>
            </a:r>
            <a:endParaRPr lang="en-GB" sz="2200" b="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79388" y="179388"/>
            <a:ext cx="8786812" cy="396875"/>
          </a:xfrm>
        </p:spPr>
        <p:txBody>
          <a:bodyPr/>
          <a:lstStyle/>
          <a:p>
            <a:r>
              <a:rPr lang="x-none" dirty="0" smtClean="0">
                <a:solidFill>
                  <a:schemeClr val="accent2"/>
                </a:solidFill>
                <a:latin typeface="Verdana" pitchFamily="34" charset="0"/>
              </a:rPr>
              <a:t>Najvažniji socijalni problemi</a:t>
            </a:r>
            <a:endParaRPr lang="en-US" dirty="0">
              <a:solidFill>
                <a:schemeClr val="accent2"/>
              </a:solidFill>
              <a:latin typeface="Verdana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42004909"/>
              </p:ext>
            </p:extLst>
          </p:nvPr>
        </p:nvGraphicFramePr>
        <p:xfrm>
          <a:off x="228600" y="1219200"/>
          <a:ext cx="59721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867400" y="3352800"/>
            <a:ext cx="2895600" cy="19409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sr-Latn-CS" sz="1200" dirty="0" smtClean="0">
                <a:latin typeface="Verdana" pitchFamily="34" charset="0"/>
              </a:rPr>
              <a:t>Nezaposlenost je najčešće spominjana u svim talasima ispitivanja, a naročito u poslednja dva talasa, što ukazuje da je ekonomija glavni problem.</a:t>
            </a:r>
            <a:endParaRPr lang="en-US" sz="1200" dirty="0" smtClean="0">
              <a:latin typeface="Verdana" pitchFamily="34" charset="0"/>
            </a:endParaRPr>
          </a:p>
          <a:p>
            <a:endParaRPr lang="en-US" sz="1200" dirty="0" smtClean="0">
              <a:latin typeface="Verdana" pitchFamily="34" charset="0"/>
            </a:endParaRPr>
          </a:p>
          <a:p>
            <a:r>
              <a:rPr lang="sr-Latn-CS" sz="1200" dirty="0" smtClean="0">
                <a:latin typeface="Verdana" pitchFamily="34" charset="0"/>
              </a:rPr>
              <a:t>Korupcija je ponovo rangirana kao treća.</a:t>
            </a:r>
            <a:endParaRPr lang="x-non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00800" y="165556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Ispitivanje javnog mnenja o korupciji,</a:t>
            </a: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endParaRPr kumimoji="0" lang="en-US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86088" algn="ctr"/>
                <a:tab pos="5972175" algn="r"/>
              </a:tabLst>
            </a:pP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Peti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talas, </a:t>
            </a:r>
            <a:r>
              <a:rPr lang="sr-Latn-CS" sz="800" i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Jun</a:t>
            </a:r>
            <a:r>
              <a:rPr kumimoji="0" lang="sr-Latn-CS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2012.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128587" y="4038600"/>
            <a:ext cx="8786813" cy="1447800"/>
          </a:xfrm>
        </p:spPr>
        <p:txBody>
          <a:bodyPr>
            <a:noAutofit/>
          </a:bodyPr>
          <a:lstStyle/>
          <a:p>
            <a:pPr algn="r" defTabSz="912813">
              <a:spcBef>
                <a:spcPct val="50000"/>
              </a:spcBef>
            </a:pPr>
            <a:r>
              <a:rPr lang="x-none" sz="4400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Iskustvo sa korupcijom</a:t>
            </a:r>
            <a:endParaRPr lang="en-US" sz="4400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 bwMode="gray">
          <a:xfrm>
            <a:off x="381000" y="4800600"/>
            <a:ext cx="841466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sr-Latn-CS" sz="2000" dirty="0" smtClean="0">
                <a:solidFill>
                  <a:schemeClr val="bg1"/>
                </a:solidFill>
                <a:latin typeface="+mj-lt"/>
              </a:rPr>
              <a:t>Percepcija korupcije na nivou domaćinstva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sr-Latn-CS" sz="1600" dirty="0" smtClean="0">
                <a:solidFill>
                  <a:schemeClr val="bg1"/>
                </a:solidFill>
                <a:latin typeface="+mj-lt"/>
              </a:rPr>
              <a:t>Peti talas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sr-Latn-CS" sz="1600" kern="0" noProof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 2012.</a:t>
            </a:r>
            <a:endParaRPr kumimoji="0" lang="sr-Latn-CS" sz="1600" b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AgendaTit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KATEXT_FORMATNAME" val="Action Title - Unter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Agenda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CompanyNam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andard">
  <a:themeElements>
    <a:clrScheme name="standard 1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DFDFDF"/>
      </a:accent1>
      <a:accent2>
        <a:srgbClr val="FF0099"/>
      </a:accent2>
      <a:accent3>
        <a:srgbClr val="FFFFFF"/>
      </a:accent3>
      <a:accent4>
        <a:srgbClr val="000000"/>
      </a:accent4>
      <a:accent5>
        <a:srgbClr val="ECECEC"/>
      </a:accent5>
      <a:accent6>
        <a:srgbClr val="E7008A"/>
      </a:accent6>
      <a:hlink>
        <a:srgbClr val="3399CC"/>
      </a:hlink>
      <a:folHlink>
        <a:srgbClr val="676767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 1">
        <a:dk1>
          <a:srgbClr val="000000"/>
        </a:dk1>
        <a:lt1>
          <a:srgbClr val="FFFFFF"/>
        </a:lt1>
        <a:dk2>
          <a:srgbClr val="000000"/>
        </a:dk2>
        <a:lt2>
          <a:srgbClr val="999999"/>
        </a:lt2>
        <a:accent1>
          <a:srgbClr val="DFDFDF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ECECEC"/>
        </a:accent5>
        <a:accent6>
          <a:srgbClr val="E7008A"/>
        </a:accent6>
        <a:hlink>
          <a:srgbClr val="3399CC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9082</TotalTime>
  <Words>2501</Words>
  <Application>Microsoft Office PowerPoint</Application>
  <PresentationFormat>On-screen Show (4:3)</PresentationFormat>
  <Paragraphs>297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standard</vt:lpstr>
      <vt:lpstr>1_standard</vt:lpstr>
      <vt:lpstr>2_standard</vt:lpstr>
      <vt:lpstr>3_standard</vt:lpstr>
      <vt:lpstr>4_standard</vt:lpstr>
      <vt:lpstr>Ispitivanje javnog mnjenja o korupciji u Srbiji</vt:lpstr>
      <vt:lpstr>Uvod</vt:lpstr>
      <vt:lpstr>PowerPoint Presentation</vt:lpstr>
      <vt:lpstr>Metodologija</vt:lpstr>
      <vt:lpstr>PowerPoint Presentation</vt:lpstr>
      <vt:lpstr>Srbija – pogrešan ili pravi smer</vt:lpstr>
      <vt:lpstr>Finansijska situacija</vt:lpstr>
      <vt:lpstr>Najvažniji socijalni problemi</vt:lpstr>
      <vt:lpstr>Iskustvo sa korupcijom</vt:lpstr>
      <vt:lpstr>Iskustvo sa korupcijom</vt:lpstr>
      <vt:lpstr>Kome se daje mito</vt:lpstr>
      <vt:lpstr>PowerPoint Presentation</vt:lpstr>
      <vt:lpstr>Nivo korupcije                                           </vt:lpstr>
      <vt:lpstr>Shvatanje i prisutnost korupcije</vt:lpstr>
      <vt:lpstr>Stavovi i uverenja o korupciji</vt:lpstr>
      <vt:lpstr>Stavovi i uverenja o korupciji</vt:lpstr>
      <vt:lpstr>Stavovi i uverenja o korupciji</vt:lpstr>
      <vt:lpstr> Stavovi i uverenja o korupciji</vt:lpstr>
      <vt:lpstr>Percepcija stepena korupcije po sektorima</vt:lpstr>
      <vt:lpstr>PowerPoint Presentation</vt:lpstr>
      <vt:lpstr> Lideri u borbi protiv korupcije</vt:lpstr>
      <vt:lpstr>Prepreke u borbu protiv korupcije</vt:lpstr>
      <vt:lpstr>Ukoliko je mito direktno tražen</vt:lpstr>
      <vt:lpstr>Mere za suzbijanje korupcije</vt:lpstr>
      <vt:lpstr>Informisanje o korupciji</vt:lpstr>
      <vt:lpstr>Agencija za borbu protiv korupcije</vt:lpstr>
      <vt:lpstr>Agencija za borbu protiv korupcije</vt:lpstr>
      <vt:lpstr>Izbori i korupcija</vt:lpstr>
      <vt:lpstr>Izbori i mito</vt:lpstr>
      <vt:lpstr>Kapacitet za kontrolu finansiranja političkih partija tokom izbora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Shopping – Telenor POS</dc:title>
  <dc:creator>Jelena Koncarevic</dc:creator>
  <cp:lastModifiedBy>Petar Krstic</cp:lastModifiedBy>
  <cp:revision>4788</cp:revision>
  <dcterms:created xsi:type="dcterms:W3CDTF">2011-09-08T07:30:30Z</dcterms:created>
  <dcterms:modified xsi:type="dcterms:W3CDTF">2012-09-14T06:59:38Z</dcterms:modified>
</cp:coreProperties>
</file>